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1"/>
    <p:sldMasterId id="2147483797" r:id="rId2"/>
  </p:sldMasterIdLst>
  <p:notesMasterIdLst>
    <p:notesMasterId r:id="rId37"/>
  </p:notesMasterIdLst>
  <p:handoutMasterIdLst>
    <p:handoutMasterId r:id="rId38"/>
  </p:handoutMasterIdLst>
  <p:sldIdLst>
    <p:sldId id="371" r:id="rId3"/>
    <p:sldId id="372" r:id="rId4"/>
    <p:sldId id="373" r:id="rId5"/>
    <p:sldId id="334" r:id="rId6"/>
    <p:sldId id="335" r:id="rId7"/>
    <p:sldId id="374" r:id="rId8"/>
    <p:sldId id="375" r:id="rId9"/>
    <p:sldId id="376" r:id="rId10"/>
    <p:sldId id="377" r:id="rId11"/>
    <p:sldId id="378" r:id="rId12"/>
    <p:sldId id="379" r:id="rId13"/>
    <p:sldId id="380" r:id="rId14"/>
    <p:sldId id="381" r:id="rId15"/>
    <p:sldId id="382" r:id="rId16"/>
    <p:sldId id="336" r:id="rId17"/>
    <p:sldId id="337" r:id="rId18"/>
    <p:sldId id="383" r:id="rId19"/>
    <p:sldId id="384" r:id="rId20"/>
    <p:sldId id="385" r:id="rId21"/>
    <p:sldId id="387" r:id="rId22"/>
    <p:sldId id="351" r:id="rId23"/>
    <p:sldId id="388" r:id="rId24"/>
    <p:sldId id="386" r:id="rId25"/>
    <p:sldId id="389" r:id="rId26"/>
    <p:sldId id="390" r:id="rId27"/>
    <p:sldId id="342" r:id="rId28"/>
    <p:sldId id="343" r:id="rId29"/>
    <p:sldId id="391" r:id="rId30"/>
    <p:sldId id="392" r:id="rId31"/>
    <p:sldId id="393" r:id="rId32"/>
    <p:sldId id="347" r:id="rId33"/>
    <p:sldId id="394" r:id="rId34"/>
    <p:sldId id="395" r:id="rId35"/>
    <p:sldId id="396" r:id="rId3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nter, Carlin" initials="S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8" autoAdjust="0"/>
    <p:restoredTop sz="67680" autoAdjust="0"/>
  </p:normalViewPr>
  <p:slideViewPr>
    <p:cSldViewPr snapToGrid="0">
      <p:cViewPr varScale="1">
        <p:scale>
          <a:sx n="78" d="100"/>
          <a:sy n="78" d="100"/>
        </p:scale>
        <p:origin x="2430" y="84"/>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7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7143367-97F6-4744-BFC6-4324AF4FCB17}"/>
    <pc:docChg chg="addSld modSld sldOrd">
      <pc:chgData name="" userId="" providerId="" clId="Web-{57143367-97F6-4744-BFC6-4324AF4FCB17}" dt="2019-02-10T00:51:31.582" v="71" actId="20577"/>
      <pc:docMkLst>
        <pc:docMk/>
      </pc:docMkLst>
      <pc:sldChg chg="addSp delSp modSp">
        <pc:chgData name="" userId="" providerId="" clId="Web-{57143367-97F6-4744-BFC6-4324AF4FCB17}" dt="2019-02-10T00:40:02.988" v="1"/>
        <pc:sldMkLst>
          <pc:docMk/>
          <pc:sldMk cId="4015674468" sldId="268"/>
        </pc:sldMkLst>
        <pc:picChg chg="add del mod">
          <ac:chgData name="" userId="" providerId="" clId="Web-{57143367-97F6-4744-BFC6-4324AF4FCB17}" dt="2019-02-10T00:40:02.988" v="1"/>
          <ac:picMkLst>
            <pc:docMk/>
            <pc:sldMk cId="4015674468" sldId="268"/>
            <ac:picMk id="3" creationId="{DEC39523-BD9A-424B-B994-1DC7E6A2ED88}"/>
          </ac:picMkLst>
        </pc:picChg>
      </pc:sldChg>
      <pc:sldChg chg="addSp delSp modSp ord">
        <pc:chgData name="" userId="" providerId="" clId="Web-{57143367-97F6-4744-BFC6-4324AF4FCB17}" dt="2019-02-10T00:40:45.862" v="5"/>
        <pc:sldMkLst>
          <pc:docMk/>
          <pc:sldMk cId="2357563401" sldId="306"/>
        </pc:sldMkLst>
        <pc:picChg chg="add del mod">
          <ac:chgData name="" userId="" providerId="" clId="Web-{57143367-97F6-4744-BFC6-4324AF4FCB17}" dt="2019-02-10T00:40:45.862" v="5"/>
          <ac:picMkLst>
            <pc:docMk/>
            <pc:sldMk cId="2357563401" sldId="306"/>
            <ac:picMk id="4" creationId="{89B57132-3F4E-408F-A7F1-F28EF8FB17B3}"/>
          </ac:picMkLst>
        </pc:picChg>
      </pc:sldChg>
      <pc:sldChg chg="modSp new">
        <pc:chgData name="" userId="" providerId="" clId="Web-{57143367-97F6-4744-BFC6-4324AF4FCB17}" dt="2019-02-10T00:51:31.582" v="71" actId="20577"/>
        <pc:sldMkLst>
          <pc:docMk/>
          <pc:sldMk cId="684063843" sldId="340"/>
        </pc:sldMkLst>
        <pc:spChg chg="mod">
          <ac:chgData name="" userId="" providerId="" clId="Web-{57143367-97F6-4744-BFC6-4324AF4FCB17}" dt="2019-02-10T00:43:51.675" v="20" actId="20577"/>
          <ac:spMkLst>
            <pc:docMk/>
            <pc:sldMk cId="684063843" sldId="340"/>
            <ac:spMk id="2" creationId="{6DDB0C65-9EF2-4270-BFF9-80661A5B6918}"/>
          </ac:spMkLst>
        </pc:spChg>
        <pc:spChg chg="mod">
          <ac:chgData name="" userId="" providerId="" clId="Web-{57143367-97F6-4744-BFC6-4324AF4FCB17}" dt="2019-02-10T00:51:31.582" v="71" actId="20577"/>
          <ac:spMkLst>
            <pc:docMk/>
            <pc:sldMk cId="684063843" sldId="340"/>
            <ac:spMk id="3" creationId="{BEE4731A-9500-4815-89B7-E329CE18A415}"/>
          </ac:spMkLst>
        </pc:spChg>
      </pc:sldChg>
      <pc:sldChg chg="addSp delSp modSp new">
        <pc:chgData name="" userId="" providerId="" clId="Web-{57143367-97F6-4744-BFC6-4324AF4FCB17}" dt="2019-02-10T00:47:00.582" v="34"/>
        <pc:sldMkLst>
          <pc:docMk/>
          <pc:sldMk cId="3871936434" sldId="341"/>
        </pc:sldMkLst>
        <pc:spChg chg="del">
          <ac:chgData name="" userId="" providerId="" clId="Web-{57143367-97F6-4744-BFC6-4324AF4FCB17}" dt="2019-02-10T00:45:09.144" v="23"/>
          <ac:spMkLst>
            <pc:docMk/>
            <pc:sldMk cId="3871936434" sldId="341"/>
            <ac:spMk id="3" creationId="{B2F85C97-F8E0-4953-9DB5-855523E18B5D}"/>
          </ac:spMkLst>
        </pc:spChg>
        <pc:spChg chg="add del mod">
          <ac:chgData name="" userId="" providerId="" clId="Web-{57143367-97F6-4744-BFC6-4324AF4FCB17}" dt="2019-02-10T00:45:13.332" v="27"/>
          <ac:spMkLst>
            <pc:docMk/>
            <pc:sldMk cId="3871936434" sldId="341"/>
            <ac:spMk id="4" creationId="{D02094E4-94DD-489D-BA54-11BB9B40803B}"/>
          </ac:spMkLst>
        </pc:spChg>
        <pc:graphicFrameChg chg="add mod modGraphic">
          <ac:chgData name="" userId="" providerId="" clId="Web-{57143367-97F6-4744-BFC6-4324AF4FCB17}" dt="2019-02-10T00:47:00.582" v="34"/>
          <ac:graphicFrameMkLst>
            <pc:docMk/>
            <pc:sldMk cId="3871936434" sldId="341"/>
            <ac:graphicFrameMk id="8" creationId="{287070F1-9F8C-4581-8FB5-2B29E239E69E}"/>
          </ac:graphicFrameMkLst>
        </pc:graphicFrameChg>
        <pc:picChg chg="add del mod">
          <ac:chgData name="" userId="" providerId="" clId="Web-{57143367-97F6-4744-BFC6-4324AF4FCB17}" dt="2019-02-10T00:46:20.441" v="31"/>
          <ac:picMkLst>
            <pc:docMk/>
            <pc:sldMk cId="3871936434" sldId="341"/>
            <ac:picMk id="5" creationId="{B746A307-646F-4EAC-853E-0226C34C122E}"/>
          </ac:picMkLst>
        </pc:picChg>
      </pc:sldChg>
      <pc:sldChg chg="addSp modSp new">
        <pc:chgData name="" userId="" providerId="" clId="Web-{57143367-97F6-4744-BFC6-4324AF4FCB17}" dt="2019-02-10T00:49:15.879" v="52" actId="1076"/>
        <pc:sldMkLst>
          <pc:docMk/>
          <pc:sldMk cId="4126260659" sldId="342"/>
        </pc:sldMkLst>
        <pc:spChg chg="mod">
          <ac:chgData name="" userId="" providerId="" clId="Web-{57143367-97F6-4744-BFC6-4324AF4FCB17}" dt="2019-02-10T00:48:15.598" v="37" actId="20577"/>
          <ac:spMkLst>
            <pc:docMk/>
            <pc:sldMk cId="4126260659" sldId="342"/>
            <ac:spMk id="2" creationId="{B6A40888-3F0F-44A0-839F-C5DEDE183C40}"/>
          </ac:spMkLst>
        </pc:spChg>
        <pc:spChg chg="mod">
          <ac:chgData name="" userId="" providerId="" clId="Web-{57143367-97F6-4744-BFC6-4324AF4FCB17}" dt="2019-02-10T00:49:05.801" v="50" actId="20577"/>
          <ac:spMkLst>
            <pc:docMk/>
            <pc:sldMk cId="4126260659" sldId="342"/>
            <ac:spMk id="3" creationId="{0DEA1FB4-3C12-4E21-89C6-8AEF09DCE013}"/>
          </ac:spMkLst>
        </pc:spChg>
        <pc:picChg chg="add mod">
          <ac:chgData name="" userId="" providerId="" clId="Web-{57143367-97F6-4744-BFC6-4324AF4FCB17}" dt="2019-02-10T00:49:15.879" v="52" actId="1076"/>
          <ac:picMkLst>
            <pc:docMk/>
            <pc:sldMk cId="4126260659" sldId="342"/>
            <ac:picMk id="4" creationId="{04DF9476-D550-40A2-8091-429E8564F295}"/>
          </ac:picMkLst>
        </pc:picChg>
      </pc:sldChg>
      <pc:sldChg chg="modSp new">
        <pc:chgData name="" userId="" providerId="" clId="Web-{57143367-97F6-4744-BFC6-4324AF4FCB17}" dt="2019-02-10T00:51:20.145" v="70" actId="1076"/>
        <pc:sldMkLst>
          <pc:docMk/>
          <pc:sldMk cId="1889912362" sldId="343"/>
        </pc:sldMkLst>
        <pc:spChg chg="mod">
          <ac:chgData name="" userId="" providerId="" clId="Web-{57143367-97F6-4744-BFC6-4324AF4FCB17}" dt="2019-02-10T00:49:32.082" v="55" actId="20577"/>
          <ac:spMkLst>
            <pc:docMk/>
            <pc:sldMk cId="1889912362" sldId="343"/>
            <ac:spMk id="2" creationId="{1C27B013-09F1-4FC2-B4FC-2E24E2CAD480}"/>
          </ac:spMkLst>
        </pc:spChg>
        <pc:spChg chg="mod">
          <ac:chgData name="" userId="" providerId="" clId="Web-{57143367-97F6-4744-BFC6-4324AF4FCB17}" dt="2019-02-10T00:51:20.145" v="70" actId="1076"/>
          <ac:spMkLst>
            <pc:docMk/>
            <pc:sldMk cId="1889912362" sldId="343"/>
            <ac:spMk id="3" creationId="{E95D9FC9-07AE-49A9-B3C5-A0BC7503EC1A}"/>
          </ac:spMkLst>
        </pc:spChg>
      </pc:sldChg>
    </pc:docChg>
  </pc:docChgLst>
  <pc:docChgLst>
    <pc:chgData clId="Web-{D6F51968-AFF4-4744-A156-2E6B2CA0D81D}"/>
    <pc:docChg chg="addSld">
      <pc:chgData name="" userId="" providerId="" clId="Web-{D6F51968-AFF4-4744-A156-2E6B2CA0D81D}" dt="2019-02-10T15:08:49.990" v="0"/>
      <pc:docMkLst>
        <pc:docMk/>
      </pc:docMkLst>
      <pc:sldChg chg="new">
        <pc:chgData name="" userId="" providerId="" clId="Web-{D6F51968-AFF4-4744-A156-2E6B2CA0D81D}" dt="2019-02-10T15:08:49.990" v="0"/>
        <pc:sldMkLst>
          <pc:docMk/>
          <pc:sldMk cId="1153457769" sldId="344"/>
        </pc:sldMkLst>
      </pc:sldChg>
    </pc:docChg>
  </pc:docChgLst>
  <pc:docChgLst>
    <pc:chgData clId="Web-{4DEA28FE-E962-4155-8DBE-2ED34AF22E36}"/>
    <pc:docChg chg="addSld delSld modSld sldOrd">
      <pc:chgData name="" userId="" providerId="" clId="Web-{4DEA28FE-E962-4155-8DBE-2ED34AF22E36}" dt="2019-02-12T05:49:11.957" v="202" actId="20577"/>
      <pc:docMkLst>
        <pc:docMk/>
      </pc:docMkLst>
      <pc:sldChg chg="addSp modSp new del">
        <pc:chgData name="" userId="" providerId="" clId="Web-{4DEA28FE-E962-4155-8DBE-2ED34AF22E36}" dt="2019-02-12T05:18:54.154" v="26"/>
        <pc:sldMkLst>
          <pc:docMk/>
          <pc:sldMk cId="1656395691" sldId="344"/>
        </pc:sldMkLst>
        <pc:picChg chg="add mod">
          <ac:chgData name="" userId="" providerId="" clId="Web-{4DEA28FE-E962-4155-8DBE-2ED34AF22E36}" dt="2019-02-12T05:16:18.369" v="5" actId="14100"/>
          <ac:picMkLst>
            <pc:docMk/>
            <pc:sldMk cId="1656395691" sldId="344"/>
            <ac:picMk id="2" creationId="{220F7380-8085-4D09-ADCA-A28F69F1BA33}"/>
          </ac:picMkLst>
        </pc:picChg>
      </pc:sldChg>
      <pc:sldChg chg="addSp delSp modSp add ord replId">
        <pc:chgData name="" userId="" providerId="" clId="Web-{4DEA28FE-E962-4155-8DBE-2ED34AF22E36}" dt="2019-02-12T05:27:21.317" v="101"/>
        <pc:sldMkLst>
          <pc:docMk/>
          <pc:sldMk cId="3197602786" sldId="345"/>
        </pc:sldMkLst>
        <pc:spChg chg="mod">
          <ac:chgData name="" userId="" providerId="" clId="Web-{4DEA28FE-E962-4155-8DBE-2ED34AF22E36}" dt="2019-02-12T05:18:20.294" v="21" actId="20577"/>
          <ac:spMkLst>
            <pc:docMk/>
            <pc:sldMk cId="3197602786" sldId="345"/>
            <ac:spMk id="2" creationId="{1C27B013-09F1-4FC2-B4FC-2E24E2CAD480}"/>
          </ac:spMkLst>
        </pc:spChg>
        <pc:spChg chg="del mod">
          <ac:chgData name="" userId="" providerId="" clId="Web-{4DEA28FE-E962-4155-8DBE-2ED34AF22E36}" dt="2019-02-12T05:17:48.448" v="16"/>
          <ac:spMkLst>
            <pc:docMk/>
            <pc:sldMk cId="3197602786" sldId="345"/>
            <ac:spMk id="3" creationId="{E95D9FC9-07AE-49A9-B3C5-A0BC7503EC1A}"/>
          </ac:spMkLst>
        </pc:spChg>
        <pc:picChg chg="add mod ord">
          <ac:chgData name="" userId="" providerId="" clId="Web-{4DEA28FE-E962-4155-8DBE-2ED34AF22E36}" dt="2019-02-12T05:18:47.263" v="25" actId="1076"/>
          <ac:picMkLst>
            <pc:docMk/>
            <pc:sldMk cId="3197602786" sldId="345"/>
            <ac:picMk id="5" creationId="{186326F5-50E9-42CB-9383-EDF2DA40C334}"/>
          </ac:picMkLst>
        </pc:picChg>
      </pc:sldChg>
      <pc:sldChg chg="modSp add replId">
        <pc:chgData name="" userId="" providerId="" clId="Web-{4DEA28FE-E962-4155-8DBE-2ED34AF22E36}" dt="2019-02-12T05:27:03.973" v="98" actId="20577"/>
        <pc:sldMkLst>
          <pc:docMk/>
          <pc:sldMk cId="137255816" sldId="346"/>
        </pc:sldMkLst>
        <pc:spChg chg="mod">
          <ac:chgData name="" userId="" providerId="" clId="Web-{4DEA28FE-E962-4155-8DBE-2ED34AF22E36}" dt="2019-02-12T05:21:53.202" v="40" actId="20577"/>
          <ac:spMkLst>
            <pc:docMk/>
            <pc:sldMk cId="137255816" sldId="346"/>
            <ac:spMk id="2" creationId="{1C27B013-09F1-4FC2-B4FC-2E24E2CAD480}"/>
          </ac:spMkLst>
        </pc:spChg>
        <pc:spChg chg="mod">
          <ac:chgData name="" userId="" providerId="" clId="Web-{4DEA28FE-E962-4155-8DBE-2ED34AF22E36}" dt="2019-02-12T05:27:03.973" v="98" actId="20577"/>
          <ac:spMkLst>
            <pc:docMk/>
            <pc:sldMk cId="137255816" sldId="346"/>
            <ac:spMk id="3" creationId="{E95D9FC9-07AE-49A9-B3C5-A0BC7503EC1A}"/>
          </ac:spMkLst>
        </pc:spChg>
      </pc:sldChg>
      <pc:sldChg chg="modSp add replId">
        <pc:chgData name="" userId="" providerId="" clId="Web-{4DEA28FE-E962-4155-8DBE-2ED34AF22E36}" dt="2019-02-12T05:49:11.957" v="202" actId="20577"/>
        <pc:sldMkLst>
          <pc:docMk/>
          <pc:sldMk cId="224246325" sldId="347"/>
        </pc:sldMkLst>
        <pc:spChg chg="mod">
          <ac:chgData name="" userId="" providerId="" clId="Web-{4DEA28FE-E962-4155-8DBE-2ED34AF22E36}" dt="2019-02-12T05:32:53.055" v="117" actId="20577"/>
          <ac:spMkLst>
            <pc:docMk/>
            <pc:sldMk cId="224246325" sldId="347"/>
            <ac:spMk id="2" creationId="{1C27B013-09F1-4FC2-B4FC-2E24E2CAD480}"/>
          </ac:spMkLst>
        </pc:spChg>
        <pc:spChg chg="mod">
          <ac:chgData name="" userId="" providerId="" clId="Web-{4DEA28FE-E962-4155-8DBE-2ED34AF22E36}" dt="2019-02-12T05:49:11.957" v="202" actId="20577"/>
          <ac:spMkLst>
            <pc:docMk/>
            <pc:sldMk cId="224246325" sldId="347"/>
            <ac:spMk id="3" creationId="{E95D9FC9-07AE-49A9-B3C5-A0BC7503EC1A}"/>
          </ac:spMkLst>
        </pc:spChg>
      </pc:sldChg>
      <pc:sldChg chg="add del replId">
        <pc:chgData name="" userId="" providerId="" clId="Web-{4DEA28FE-E962-4155-8DBE-2ED34AF22E36}" dt="2019-02-12T05:27:06.520" v="99"/>
        <pc:sldMkLst>
          <pc:docMk/>
          <pc:sldMk cId="2691344075" sldId="347"/>
        </pc:sldMkLst>
      </pc:sldChg>
    </pc:docChg>
  </pc:docChgLst>
  <pc:docChgLst>
    <pc:chgData clId="Web-{2BBB70CE-8B76-4E2E-B012-4F0C3E27B062}"/>
    <pc:docChg chg="modSld">
      <pc:chgData name="" userId="" providerId="" clId="Web-{2BBB70CE-8B76-4E2E-B012-4F0C3E27B062}" dt="2019-02-10T00:54:03.176" v="11" actId="20577"/>
      <pc:docMkLst>
        <pc:docMk/>
      </pc:docMkLst>
      <pc:sldChg chg="modSp">
        <pc:chgData name="" userId="" providerId="" clId="Web-{2BBB70CE-8B76-4E2E-B012-4F0C3E27B062}" dt="2019-02-10T00:54:03.176" v="10" actId="20577"/>
        <pc:sldMkLst>
          <pc:docMk/>
          <pc:sldMk cId="1889912362" sldId="343"/>
        </pc:sldMkLst>
        <pc:spChg chg="mod">
          <ac:chgData name="" userId="" providerId="" clId="Web-{2BBB70CE-8B76-4E2E-B012-4F0C3E27B062}" dt="2019-02-10T00:54:03.176" v="10" actId="20577"/>
          <ac:spMkLst>
            <pc:docMk/>
            <pc:sldMk cId="1889912362" sldId="343"/>
            <ac:spMk id="2" creationId="{1C27B013-09F1-4FC2-B4FC-2E24E2CAD480}"/>
          </ac:spMkLst>
        </pc:spChg>
      </pc:sldChg>
    </pc:docChg>
  </pc:docChgLst>
  <pc:docChgLst>
    <pc:chgData clId="Web-{1D88E241-3864-45B2-9AD3-F75FAC7230F2}"/>
    <pc:docChg chg="delSld modSld">
      <pc:chgData name="" userId="" providerId="" clId="Web-{1D88E241-3864-45B2-9AD3-F75FAC7230F2}" dt="2019-02-11T00:35:44.130" v="38"/>
      <pc:docMkLst>
        <pc:docMk/>
      </pc:docMkLst>
      <pc:sldChg chg="modSp">
        <pc:chgData name="" userId="" providerId="" clId="Web-{1D88E241-3864-45B2-9AD3-F75FAC7230F2}" dt="2019-02-11T00:04:38.533" v="4" actId="20577"/>
        <pc:sldMkLst>
          <pc:docMk/>
          <pc:sldMk cId="684063843" sldId="340"/>
        </pc:sldMkLst>
        <pc:spChg chg="mod">
          <ac:chgData name="" userId="" providerId="" clId="Web-{1D88E241-3864-45B2-9AD3-F75FAC7230F2}" dt="2019-02-11T00:04:38.533" v="4" actId="20577"/>
          <ac:spMkLst>
            <pc:docMk/>
            <pc:sldMk cId="684063843" sldId="340"/>
            <ac:spMk id="2" creationId="{6DDB0C65-9EF2-4270-BFF9-80661A5B6918}"/>
          </ac:spMkLst>
        </pc:spChg>
      </pc:sldChg>
      <pc:sldChg chg="modSp">
        <pc:chgData name="" userId="" providerId="" clId="Web-{1D88E241-3864-45B2-9AD3-F75FAC7230F2}" dt="2019-02-11T00:16:02.487" v="35"/>
        <pc:sldMkLst>
          <pc:docMk/>
          <pc:sldMk cId="3871936434" sldId="341"/>
        </pc:sldMkLst>
        <pc:graphicFrameChg chg="mod modGraphic">
          <ac:chgData name="" userId="" providerId="" clId="Web-{1D88E241-3864-45B2-9AD3-F75FAC7230F2}" dt="2019-02-11T00:16:02.487" v="35"/>
          <ac:graphicFrameMkLst>
            <pc:docMk/>
            <pc:sldMk cId="3871936434" sldId="341"/>
            <ac:graphicFrameMk id="8" creationId="{287070F1-9F8C-4581-8FB5-2B29E239E69E}"/>
          </ac:graphicFrameMkLst>
        </pc:graphicFrameChg>
      </pc:sldChg>
      <pc:sldChg chg="modSp">
        <pc:chgData name="" userId="" providerId="" clId="Web-{1D88E241-3864-45B2-9AD3-F75FAC7230F2}" dt="2019-02-11T00:17:44.034" v="37" actId="20577"/>
        <pc:sldMkLst>
          <pc:docMk/>
          <pc:sldMk cId="4126260659" sldId="342"/>
        </pc:sldMkLst>
        <pc:spChg chg="mod">
          <ac:chgData name="" userId="" providerId="" clId="Web-{1D88E241-3864-45B2-9AD3-F75FAC7230F2}" dt="2019-02-11T00:17:44.034" v="37" actId="20577"/>
          <ac:spMkLst>
            <pc:docMk/>
            <pc:sldMk cId="4126260659" sldId="342"/>
            <ac:spMk id="3" creationId="{0DEA1FB4-3C12-4E21-89C6-8AEF09DCE013}"/>
          </ac:spMkLst>
        </pc:spChg>
      </pc:sldChg>
      <pc:sldChg chg="del">
        <pc:chgData name="" userId="" providerId="" clId="Web-{1D88E241-3864-45B2-9AD3-F75FAC7230F2}" dt="2019-02-11T00:35:44.130" v="38"/>
        <pc:sldMkLst>
          <pc:docMk/>
          <pc:sldMk cId="1153457769" sldId="344"/>
        </pc:sldMkLst>
      </pc:sldChg>
    </pc:docChg>
  </pc:docChgLst>
  <pc:docChgLst>
    <pc:chgData clId="Web-{15DA9519-0455-41ED-BDE0-C6C42AD6B744}"/>
    <pc:docChg chg="modSld">
      <pc:chgData name="" userId="" providerId="" clId="Web-{15DA9519-0455-41ED-BDE0-C6C42AD6B744}" dt="2019-02-11T02:55:13.880" v="21" actId="20577"/>
      <pc:docMkLst>
        <pc:docMk/>
      </pc:docMkLst>
      <pc:sldChg chg="modSp">
        <pc:chgData name="" userId="" providerId="" clId="Web-{15DA9519-0455-41ED-BDE0-C6C42AD6B744}" dt="2019-02-11T02:55:13.880" v="21" actId="20577"/>
        <pc:sldMkLst>
          <pc:docMk/>
          <pc:sldMk cId="4126260659" sldId="342"/>
        </pc:sldMkLst>
        <pc:spChg chg="mod">
          <ac:chgData name="" userId="" providerId="" clId="Web-{15DA9519-0455-41ED-BDE0-C6C42AD6B744}" dt="2019-02-11T02:55:13.880" v="21" actId="20577"/>
          <ac:spMkLst>
            <pc:docMk/>
            <pc:sldMk cId="4126260659" sldId="342"/>
            <ac:spMk id="3" creationId="{0DEA1FB4-3C12-4E21-89C6-8AEF09DCE0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39EA4EE-DD90-4893-B7BA-409F4930C5C9}" type="datetimeFigureOut">
              <a:rPr lang="en-US" smtClean="0"/>
              <a:t>3/5/2020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B4FD224-2FBC-4A0B-B9AA-4645133B90B0}" type="slidenum">
              <a:rPr lang="en-US" smtClean="0"/>
              <a:t>‹#›</a:t>
            </a:fld>
            <a:endParaRPr lang="en-US"/>
          </a:p>
        </p:txBody>
      </p:sp>
    </p:spTree>
    <p:extLst>
      <p:ext uri="{BB962C8B-B14F-4D97-AF65-F5344CB8AC3E}">
        <p14:creationId xmlns:p14="http://schemas.microsoft.com/office/powerpoint/2010/main" val="3195588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1F204820-26E2-4092-9E74-5059134F1454}" type="datetimeFigureOut">
              <a:rPr lang="en-US" smtClean="0"/>
              <a:t>3/5/2020</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FC345219-88CD-4798-9926-9C0ED61E49A7}" type="slidenum">
              <a:rPr lang="en-US" smtClean="0"/>
              <a:t>‹#›</a:t>
            </a:fld>
            <a:endParaRPr lang="en-US"/>
          </a:p>
        </p:txBody>
      </p:sp>
    </p:spTree>
    <p:extLst>
      <p:ext uri="{BB962C8B-B14F-4D97-AF65-F5344CB8AC3E}">
        <p14:creationId xmlns:p14="http://schemas.microsoft.com/office/powerpoint/2010/main" val="57051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pPr lvl="3"/>
            <a:r>
              <a:rPr lang="en-US" sz="1200" kern="1200" dirty="0" smtClean="0">
                <a:solidFill>
                  <a:schemeClr val="tx1"/>
                </a:solidFill>
                <a:effectLst/>
                <a:latin typeface="+mn-lt"/>
                <a:ea typeface="+mn-ea"/>
                <a:cs typeface="+mn-cs"/>
              </a:rPr>
              <a:t>PFPS (incorporate palpation of pes)</a:t>
            </a:r>
          </a:p>
          <a:p>
            <a:pPr lvl="3"/>
            <a:r>
              <a:rPr lang="en-US" sz="1200" kern="1200" dirty="0" smtClean="0">
                <a:solidFill>
                  <a:schemeClr val="tx1"/>
                </a:solidFill>
                <a:effectLst/>
                <a:latin typeface="+mn-lt"/>
                <a:ea typeface="+mn-ea"/>
                <a:cs typeface="+mn-cs"/>
              </a:rPr>
              <a:t>OA</a:t>
            </a:r>
          </a:p>
          <a:p>
            <a:pPr lvl="3"/>
            <a:r>
              <a:rPr lang="en-US" sz="1200" kern="1200" dirty="0" smtClean="0">
                <a:solidFill>
                  <a:schemeClr val="tx1"/>
                </a:solidFill>
                <a:effectLst/>
                <a:latin typeface="+mn-lt"/>
                <a:ea typeface="+mn-ea"/>
                <a:cs typeface="+mn-cs"/>
              </a:rPr>
              <a:t>Medial meniscus tear</a:t>
            </a:r>
          </a:p>
          <a:p>
            <a:pPr lvl="3"/>
            <a:r>
              <a:rPr lang="en-US" sz="1200" kern="1200" dirty="0" smtClean="0">
                <a:solidFill>
                  <a:schemeClr val="tx1"/>
                </a:solidFill>
                <a:effectLst/>
                <a:latin typeface="+mn-lt"/>
                <a:ea typeface="+mn-ea"/>
                <a:cs typeface="+mn-cs"/>
              </a:rPr>
              <a:t>MCL tear</a:t>
            </a:r>
          </a:p>
          <a:p>
            <a:pPr lvl="3"/>
            <a:r>
              <a:rPr lang="en-US" sz="1200" kern="1200" dirty="0" smtClean="0">
                <a:solidFill>
                  <a:schemeClr val="tx1"/>
                </a:solidFill>
                <a:effectLst/>
                <a:latin typeface="+mn-lt"/>
                <a:ea typeface="+mn-ea"/>
                <a:cs typeface="+mn-cs"/>
              </a:rPr>
              <a:t>ACL tear</a:t>
            </a:r>
          </a:p>
          <a:p>
            <a:pPr lvl="3"/>
            <a:r>
              <a:rPr lang="en-US" sz="1200" kern="1200" dirty="0" smtClean="0">
                <a:solidFill>
                  <a:schemeClr val="tx1"/>
                </a:solidFill>
                <a:effectLst/>
                <a:latin typeface="+mn-lt"/>
                <a:ea typeface="+mn-ea"/>
                <a:cs typeface="+mn-cs"/>
              </a:rPr>
              <a:t>ITB syndrome</a:t>
            </a:r>
          </a:p>
          <a:p>
            <a:endParaRPr lang="en-US" baseline="0" dirty="0"/>
          </a:p>
        </p:txBody>
      </p:sp>
      <p:sp>
        <p:nvSpPr>
          <p:cNvPr id="4" name="Slide Number Placeholder 3"/>
          <p:cNvSpPr>
            <a:spLocks noGrp="1"/>
          </p:cNvSpPr>
          <p:nvPr>
            <p:ph type="sldNum" sz="quarter" idx="10"/>
          </p:nvPr>
        </p:nvSpPr>
        <p:spPr/>
        <p:txBody>
          <a:bodyPr/>
          <a:lstStyle/>
          <a:p>
            <a:fld id="{FC345219-88CD-4798-9926-9C0ED61E49A7}" type="slidenum">
              <a:rPr lang="en-US" smtClean="0"/>
              <a:t>1</a:t>
            </a:fld>
            <a:endParaRPr lang="en-US"/>
          </a:p>
        </p:txBody>
      </p:sp>
    </p:spTree>
    <p:extLst>
      <p:ext uri="{BB962C8B-B14F-4D97-AF65-F5344CB8AC3E}">
        <p14:creationId xmlns:p14="http://schemas.microsoft.com/office/powerpoint/2010/main" val="54143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PMHx</a:t>
            </a:r>
            <a:r>
              <a:rPr lang="en-US" sz="1200" kern="1200" dirty="0" smtClean="0">
                <a:solidFill>
                  <a:schemeClr val="tx1"/>
                </a:solidFill>
                <a:effectLst/>
                <a:latin typeface="+mn-lt"/>
                <a:ea typeface="+mn-ea"/>
                <a:cs typeface="+mn-cs"/>
              </a:rPr>
              <a:t>: 	no prior history of trauma or injury to the knee  </a:t>
            </a:r>
          </a:p>
          <a:p>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PSHx</a:t>
            </a:r>
            <a:r>
              <a:rPr lang="en-US" sz="1200" kern="1200" dirty="0" smtClean="0">
                <a:solidFill>
                  <a:schemeClr val="tx1"/>
                </a:solidFill>
                <a:effectLst/>
                <a:latin typeface="+mn-lt"/>
                <a:ea typeface="+mn-ea"/>
                <a:cs typeface="+mn-cs"/>
              </a:rPr>
              <a:t>: 	none</a:t>
            </a:r>
          </a:p>
          <a:p>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Meds</a:t>
            </a:r>
            <a:r>
              <a:rPr lang="en-US" sz="1200" kern="1200" dirty="0" smtClean="0">
                <a:solidFill>
                  <a:schemeClr val="tx1"/>
                </a:solidFill>
                <a:effectLst/>
                <a:latin typeface="+mn-lt"/>
                <a:ea typeface="+mn-ea"/>
                <a:cs typeface="+mn-cs"/>
              </a:rPr>
              <a:t>: 	NSAIDS and acetaminophen, minimal relief</a:t>
            </a:r>
          </a:p>
          <a:p>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SocHx</a:t>
            </a:r>
            <a:r>
              <a:rPr lang="en-US" sz="1200" kern="1200" dirty="0" smtClean="0">
                <a:solidFill>
                  <a:schemeClr val="tx1"/>
                </a:solidFill>
                <a:effectLst/>
                <a:latin typeface="+mn-lt"/>
                <a:ea typeface="+mn-ea"/>
                <a:cs typeface="+mn-cs"/>
              </a:rPr>
              <a:t>: 	no tobacco use, social </a:t>
            </a:r>
            <a:r>
              <a:rPr lang="en-US" sz="1200" kern="1200" dirty="0" err="1" smtClean="0">
                <a:solidFill>
                  <a:schemeClr val="tx1"/>
                </a:solidFill>
                <a:effectLst/>
                <a:latin typeface="+mn-lt"/>
                <a:ea typeface="+mn-ea"/>
                <a:cs typeface="+mn-cs"/>
              </a:rPr>
              <a:t>EtOH</a:t>
            </a:r>
            <a:r>
              <a:rPr lang="en-US" sz="1200" kern="1200" dirty="0" smtClean="0">
                <a:solidFill>
                  <a:schemeClr val="tx1"/>
                </a:solidFill>
                <a:effectLst/>
                <a:latin typeface="+mn-lt"/>
                <a:ea typeface="+mn-ea"/>
                <a:cs typeface="+mn-cs"/>
              </a:rPr>
              <a:t>.  Is a software engineer, works at a start-up.</a:t>
            </a:r>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19</a:t>
            </a:fld>
            <a:endParaRPr lang="en-US"/>
          </a:p>
        </p:txBody>
      </p:sp>
    </p:spTree>
    <p:extLst>
      <p:ext uri="{BB962C8B-B14F-4D97-AF65-F5344CB8AC3E}">
        <p14:creationId xmlns:p14="http://schemas.microsoft.com/office/powerpoint/2010/main" val="1829333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case = grade 2 MCL</a:t>
            </a:r>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22</a:t>
            </a:fld>
            <a:endParaRPr lang="en-US"/>
          </a:p>
        </p:txBody>
      </p:sp>
    </p:spTree>
    <p:extLst>
      <p:ext uri="{BB962C8B-B14F-4D97-AF65-F5344CB8AC3E}">
        <p14:creationId xmlns:p14="http://schemas.microsoft.com/office/powerpoint/2010/main" val="3333677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err="1" smtClean="0">
                <a:solidFill>
                  <a:schemeClr val="tx1"/>
                </a:solidFill>
                <a:effectLst/>
                <a:latin typeface="+mn-lt"/>
                <a:ea typeface="+mn-ea"/>
                <a:cs typeface="+mn-cs"/>
              </a:rPr>
              <a:t>PMHx</a:t>
            </a:r>
            <a:r>
              <a:rPr lang="en-US" sz="1200" kern="1200" dirty="0" smtClean="0">
                <a:solidFill>
                  <a:schemeClr val="tx1"/>
                </a:solidFill>
                <a:effectLst/>
                <a:latin typeface="+mn-lt"/>
                <a:ea typeface="+mn-ea"/>
                <a:cs typeface="+mn-cs"/>
              </a:rPr>
              <a:t>: 	Non-contributory</a:t>
            </a:r>
          </a:p>
          <a:p>
            <a:r>
              <a:rPr lang="en-US" sz="1200" u="sng" kern="1200" dirty="0" err="1" smtClean="0">
                <a:solidFill>
                  <a:schemeClr val="tx1"/>
                </a:solidFill>
                <a:effectLst/>
                <a:latin typeface="+mn-lt"/>
                <a:ea typeface="+mn-ea"/>
                <a:cs typeface="+mn-cs"/>
              </a:rPr>
              <a:t>PSHx</a:t>
            </a:r>
            <a:r>
              <a:rPr lang="en-US" sz="1200" kern="1200" dirty="0" smtClean="0">
                <a:solidFill>
                  <a:schemeClr val="tx1"/>
                </a:solidFill>
                <a:effectLst/>
                <a:latin typeface="+mn-lt"/>
                <a:ea typeface="+mn-ea"/>
                <a:cs typeface="+mn-cs"/>
              </a:rPr>
              <a:t>: 	None</a:t>
            </a:r>
          </a:p>
          <a:p>
            <a:r>
              <a:rPr lang="en-US" sz="1200" u="sng" kern="1200" dirty="0" smtClean="0">
                <a:solidFill>
                  <a:schemeClr val="tx1"/>
                </a:solidFill>
                <a:effectLst/>
                <a:latin typeface="+mn-lt"/>
                <a:ea typeface="+mn-ea"/>
                <a:cs typeface="+mn-cs"/>
              </a:rPr>
              <a:t>Meds</a:t>
            </a:r>
            <a:r>
              <a:rPr lang="en-US" sz="1200" kern="1200" dirty="0" smtClean="0">
                <a:solidFill>
                  <a:schemeClr val="tx1"/>
                </a:solidFill>
                <a:effectLst/>
                <a:latin typeface="+mn-lt"/>
                <a:ea typeface="+mn-ea"/>
                <a:cs typeface="+mn-cs"/>
              </a:rPr>
              <a:t>: 	NSAIDS and Tylenol prn</a:t>
            </a:r>
          </a:p>
          <a:p>
            <a:r>
              <a:rPr lang="en-US" sz="1200" u="sng" kern="1200" dirty="0" err="1" smtClean="0">
                <a:solidFill>
                  <a:schemeClr val="tx1"/>
                </a:solidFill>
                <a:effectLst/>
                <a:latin typeface="+mn-lt"/>
                <a:ea typeface="+mn-ea"/>
                <a:cs typeface="+mn-cs"/>
              </a:rPr>
              <a:t>SocHx</a:t>
            </a:r>
            <a:r>
              <a:rPr lang="en-US" sz="1200" kern="1200" dirty="0" smtClean="0">
                <a:solidFill>
                  <a:schemeClr val="tx1"/>
                </a:solidFill>
                <a:effectLst/>
                <a:latin typeface="+mn-lt"/>
                <a:ea typeface="+mn-ea"/>
                <a:cs typeface="+mn-cs"/>
              </a:rPr>
              <a:t>: 	No tobacco use, minimal ETOH.</a:t>
            </a:r>
          </a:p>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24</a:t>
            </a:fld>
            <a:endParaRPr lang="en-US"/>
          </a:p>
        </p:txBody>
      </p:sp>
    </p:spTree>
    <p:extLst>
      <p:ext uri="{BB962C8B-B14F-4D97-AF65-F5344CB8AC3E}">
        <p14:creationId xmlns:p14="http://schemas.microsoft.com/office/powerpoint/2010/main" val="1495682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31</a:t>
            </a:fld>
            <a:endParaRPr lang="en-US"/>
          </a:p>
        </p:txBody>
      </p:sp>
    </p:spTree>
    <p:extLst>
      <p:ext uri="{BB962C8B-B14F-4D97-AF65-F5344CB8AC3E}">
        <p14:creationId xmlns:p14="http://schemas.microsoft.com/office/powerpoint/2010/main" val="141400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	*Teaching point from history: Some patients may describe the affected knee as "giving way" or "buckling". In PFPS, this perceived instability may be due to pain inhibiting proper contraction of the quadriceps, but it must be distinguished from instability arising from a patellar dislocation or subluxation, or from ligamentous injury of the knee. Although some patients may describe a "catching" sensation under the patella, true locking of the knee or effusion are signs of </a:t>
            </a:r>
            <a:r>
              <a:rPr lang="en-US" sz="1200" u="sng" kern="1200" dirty="0" err="1" smtClean="0">
                <a:solidFill>
                  <a:schemeClr val="tx1"/>
                </a:solidFill>
                <a:effectLst/>
                <a:latin typeface="+mn-lt"/>
                <a:ea typeface="+mn-ea"/>
                <a:cs typeface="+mn-cs"/>
              </a:rPr>
              <a:t>intraarticular</a:t>
            </a:r>
            <a:r>
              <a:rPr lang="en-US" sz="1200" u="sng" kern="1200" dirty="0" smtClean="0">
                <a:solidFill>
                  <a:schemeClr val="tx1"/>
                </a:solidFill>
                <a:effectLst/>
                <a:latin typeface="+mn-lt"/>
                <a:ea typeface="+mn-ea"/>
                <a:cs typeface="+mn-cs"/>
              </a:rPr>
              <a:t> pathology NOT explained by the diagnosis of PFP.</a:t>
            </a:r>
          </a:p>
          <a:p>
            <a:endParaRPr lang="en-US" sz="1200" u="sng" kern="1200" dirty="0" smtClean="0">
              <a:solidFill>
                <a:schemeClr val="tx1"/>
              </a:solidFill>
              <a:effectLst/>
              <a:latin typeface="+mn-lt"/>
              <a:ea typeface="+mn-ea"/>
              <a:cs typeface="+mn-cs"/>
            </a:endParaRPr>
          </a:p>
          <a:p>
            <a:r>
              <a:rPr lang="en-US" sz="1200" u="sng" kern="1200" dirty="0" err="1" smtClean="0">
                <a:solidFill>
                  <a:schemeClr val="tx1"/>
                </a:solidFill>
                <a:effectLst/>
                <a:latin typeface="+mn-lt"/>
                <a:ea typeface="+mn-ea"/>
                <a:cs typeface="+mn-cs"/>
              </a:rPr>
              <a:t>PMHx</a:t>
            </a:r>
            <a:r>
              <a:rPr lang="en-US" sz="1200" kern="1200" dirty="0" smtClean="0">
                <a:solidFill>
                  <a:schemeClr val="tx1"/>
                </a:solidFill>
                <a:effectLst/>
                <a:latin typeface="+mn-lt"/>
                <a:ea typeface="+mn-ea"/>
                <a:cs typeface="+mn-cs"/>
              </a:rPr>
              <a:t>: 	Non-contributory</a:t>
            </a:r>
          </a:p>
          <a:p>
            <a:r>
              <a:rPr lang="en-US" sz="1200" u="sng" kern="1200" dirty="0" err="1" smtClean="0">
                <a:solidFill>
                  <a:schemeClr val="tx1"/>
                </a:solidFill>
                <a:effectLst/>
                <a:latin typeface="+mn-lt"/>
                <a:ea typeface="+mn-ea"/>
                <a:cs typeface="+mn-cs"/>
              </a:rPr>
              <a:t>PSHx</a:t>
            </a:r>
            <a:r>
              <a:rPr lang="en-US" sz="1200" kern="1200" dirty="0" smtClean="0">
                <a:solidFill>
                  <a:schemeClr val="tx1"/>
                </a:solidFill>
                <a:effectLst/>
                <a:latin typeface="+mn-lt"/>
                <a:ea typeface="+mn-ea"/>
                <a:cs typeface="+mn-cs"/>
              </a:rPr>
              <a:t>: 	None</a:t>
            </a:r>
          </a:p>
          <a:p>
            <a:r>
              <a:rPr lang="en-US" sz="1200" u="sng" kern="1200" dirty="0" smtClean="0">
                <a:solidFill>
                  <a:schemeClr val="tx1"/>
                </a:solidFill>
                <a:effectLst/>
                <a:latin typeface="+mn-lt"/>
                <a:ea typeface="+mn-ea"/>
                <a:cs typeface="+mn-cs"/>
              </a:rPr>
              <a:t>Meds</a:t>
            </a:r>
            <a:r>
              <a:rPr lang="en-US" sz="1200" kern="1200" dirty="0" smtClean="0">
                <a:solidFill>
                  <a:schemeClr val="tx1"/>
                </a:solidFill>
                <a:effectLst/>
                <a:latin typeface="+mn-lt"/>
                <a:ea typeface="+mn-ea"/>
                <a:cs typeface="+mn-cs"/>
              </a:rPr>
              <a:t>: 	NSAID prn, minimal relief; NKDA</a:t>
            </a:r>
          </a:p>
          <a:p>
            <a:r>
              <a:rPr lang="en-US" sz="1200" u="sng" kern="1200" dirty="0" err="1" smtClean="0">
                <a:solidFill>
                  <a:schemeClr val="tx1"/>
                </a:solidFill>
                <a:effectLst/>
                <a:latin typeface="+mn-lt"/>
                <a:ea typeface="+mn-ea"/>
                <a:cs typeface="+mn-cs"/>
              </a:rPr>
              <a:t>SocHx</a:t>
            </a:r>
            <a:r>
              <a:rPr lang="en-US" sz="1200" kern="1200" dirty="0" smtClean="0">
                <a:solidFill>
                  <a:schemeClr val="tx1"/>
                </a:solidFill>
                <a:effectLst/>
                <a:latin typeface="+mn-lt"/>
                <a:ea typeface="+mn-ea"/>
                <a:cs typeface="+mn-cs"/>
              </a:rPr>
              <a:t>: 	No tobacco use, minimal ETOH. Going to college, no current employment.  </a:t>
            </a:r>
          </a:p>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2</a:t>
            </a:fld>
            <a:endParaRPr lang="en-US"/>
          </a:p>
        </p:txBody>
      </p:sp>
    </p:spTree>
    <p:extLst>
      <p:ext uri="{BB962C8B-B14F-4D97-AF65-F5344CB8AC3E}">
        <p14:creationId xmlns:p14="http://schemas.microsoft.com/office/powerpoint/2010/main" val="313180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xfrm>
            <a:off x="1338263" y="1162050"/>
            <a:ext cx="4181475" cy="3136900"/>
          </a:xfrm>
        </p:spPr>
      </p:sp>
      <p:sp>
        <p:nvSpPr>
          <p:cNvPr id="6041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14338"/>
            <a:r>
              <a:rPr lang="en-US" altLang="en-US">
                <a:latin typeface="Times New Roman" panose="02020603050405020304" pitchFamily="18" charset="0"/>
              </a:rPr>
              <a:t>Incr loads = running, climbing up/down stairs, kneeling, squatting</a:t>
            </a:r>
          </a:p>
          <a:p>
            <a:pPr defTabSz="414338"/>
            <a:r>
              <a:rPr lang="en-US" altLang="en-US">
                <a:latin typeface="Times New Roman" panose="02020603050405020304" pitchFamily="18" charset="0"/>
              </a:rPr>
              <a:t>Obesity causes overloading</a:t>
            </a:r>
          </a:p>
          <a:p>
            <a:pPr defTabSz="414338"/>
            <a:r>
              <a:rPr lang="en-US" altLang="en-US">
                <a:latin typeface="Times New Roman" panose="02020603050405020304" pitchFamily="18" charset="0"/>
              </a:rPr>
              <a:t>Malalignment can be involved but not required, may predispose to PF OA</a:t>
            </a:r>
          </a:p>
          <a:p>
            <a:pPr defTabSz="414338"/>
            <a:r>
              <a:rPr lang="en-US" altLang="en-US">
                <a:latin typeface="Times New Roman" panose="02020603050405020304" pitchFamily="18" charset="0"/>
              </a:rPr>
              <a:t>Chondromalacia = pathologic changes to articular cartilage of patella</a:t>
            </a:r>
          </a:p>
        </p:txBody>
      </p:sp>
      <p:sp>
        <p:nvSpPr>
          <p:cNvPr id="60419" name="Slide Number Placehold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1pPr>
            <a:lvl2pPr marL="742950" indent="-28575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2pPr>
            <a:lvl3pPr marL="11430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3pPr>
            <a:lvl4pPr marL="16002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4pPr>
            <a:lvl5pPr marL="20574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5pPr>
            <a:lvl6pPr marL="25146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6pPr>
            <a:lvl7pPr marL="29718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7pPr>
            <a:lvl8pPr marL="34290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8pPr>
            <a:lvl9pPr marL="38862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9pPr>
          </a:lstStyle>
          <a:p>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fld id="{DCF2C6B4-6CC4-41C0-B6FE-A4FA82618245}" type="slidenum">
              <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rPr>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t>4</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255459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xfrm>
            <a:off x="1338263" y="1162050"/>
            <a:ext cx="4181475" cy="3136900"/>
          </a:xfrm>
        </p:spPr>
      </p:sp>
      <p:sp>
        <p:nvSpPr>
          <p:cNvPr id="6246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12750"/>
            <a:r>
              <a:rPr lang="en-US" altLang="en-US">
                <a:latin typeface="Times New Roman" panose="02020603050405020304" pitchFamily="18" charset="0"/>
              </a:rPr>
              <a:t>running, jumping, squatting, lunges </a:t>
            </a:r>
          </a:p>
          <a:p>
            <a:pPr defTabSz="412750"/>
            <a:r>
              <a:rPr lang="en-US" altLang="en-US">
                <a:latin typeface="Times New Roman" panose="02020603050405020304" pitchFamily="18" charset="0"/>
              </a:rPr>
              <a:t>Often presents bilaterally </a:t>
            </a:r>
          </a:p>
          <a:p>
            <a:pPr defTabSz="412750"/>
            <a:r>
              <a:rPr lang="en-US" altLang="en-US">
                <a:latin typeface="Times New Roman" panose="02020603050405020304" pitchFamily="18" charset="0"/>
              </a:rPr>
              <a:t>Giving way – may have perceived instability due to pain inhibiting quad firing, look closely for patellar instability</a:t>
            </a:r>
          </a:p>
        </p:txBody>
      </p:sp>
      <p:sp>
        <p:nvSpPr>
          <p:cNvPr id="62467" name="Slide Number Placehold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1pPr>
            <a:lvl2pPr marL="742950" indent="-28575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2pPr>
            <a:lvl3pPr marL="11430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3pPr>
            <a:lvl4pPr marL="16002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4pPr>
            <a:lvl5pPr marL="20574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5pPr>
            <a:lvl6pPr marL="25146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6pPr>
            <a:lvl7pPr marL="29718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7pPr>
            <a:lvl8pPr marL="34290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8pPr>
            <a:lvl9pPr marL="38862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9pPr>
          </a:lstStyle>
          <a:p>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fld id="{80E8F6A3-B389-4FE9-B21B-C166C6324531}" type="slidenum">
              <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rPr>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t>5</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373888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TREATMENT: same as outlined above.</a:t>
            </a:r>
          </a:p>
          <a:p>
            <a:r>
              <a:rPr lang="en-US" dirty="0" smtClean="0"/>
              <a:t>KEY:  Degenerative meniscus tears are a part of OA.  Surgery is not effective and does not treat the OA which is the primary problem.  So don’t get an MRI if the XRAY shows OA, unless you suspect malignancy).</a:t>
            </a:r>
          </a:p>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12</a:t>
            </a:fld>
            <a:endParaRPr lang="en-US"/>
          </a:p>
        </p:txBody>
      </p:sp>
    </p:spTree>
    <p:extLst>
      <p:ext uri="{BB962C8B-B14F-4D97-AF65-F5344CB8AC3E}">
        <p14:creationId xmlns:p14="http://schemas.microsoft.com/office/powerpoint/2010/main" val="3637552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err="1" smtClean="0">
                <a:solidFill>
                  <a:schemeClr val="tx1"/>
                </a:solidFill>
                <a:effectLst/>
                <a:latin typeface="+mn-lt"/>
                <a:ea typeface="+mn-ea"/>
                <a:cs typeface="+mn-cs"/>
              </a:rPr>
              <a:t>PMHx</a:t>
            </a:r>
            <a:r>
              <a:rPr lang="en-US" sz="1200" kern="1200" dirty="0" smtClean="0">
                <a:solidFill>
                  <a:schemeClr val="tx1"/>
                </a:solidFill>
                <a:effectLst/>
                <a:latin typeface="+mn-lt"/>
                <a:ea typeface="+mn-ea"/>
                <a:cs typeface="+mn-cs"/>
              </a:rPr>
              <a:t>: 	Non-contributory</a:t>
            </a:r>
          </a:p>
          <a:p>
            <a:r>
              <a:rPr lang="en-US" sz="1200" u="sng" kern="1200" dirty="0" err="1" smtClean="0">
                <a:solidFill>
                  <a:schemeClr val="tx1"/>
                </a:solidFill>
                <a:effectLst/>
                <a:latin typeface="+mn-lt"/>
                <a:ea typeface="+mn-ea"/>
                <a:cs typeface="+mn-cs"/>
              </a:rPr>
              <a:t>PSHx</a:t>
            </a:r>
            <a:r>
              <a:rPr lang="en-US" sz="1200" kern="1200" dirty="0" smtClean="0">
                <a:solidFill>
                  <a:schemeClr val="tx1"/>
                </a:solidFill>
                <a:effectLst/>
                <a:latin typeface="+mn-lt"/>
                <a:ea typeface="+mn-ea"/>
                <a:cs typeface="+mn-cs"/>
              </a:rPr>
              <a:t>:  	None</a:t>
            </a:r>
          </a:p>
          <a:p>
            <a:r>
              <a:rPr lang="en-US" sz="1200" u="sng" kern="1200" dirty="0" smtClean="0">
                <a:solidFill>
                  <a:schemeClr val="tx1"/>
                </a:solidFill>
                <a:effectLst/>
                <a:latin typeface="+mn-lt"/>
                <a:ea typeface="+mn-ea"/>
                <a:cs typeface="+mn-cs"/>
              </a:rPr>
              <a:t>Meds</a:t>
            </a:r>
            <a:r>
              <a:rPr lang="en-US" sz="1200" kern="1200" dirty="0" smtClean="0">
                <a:solidFill>
                  <a:schemeClr val="tx1"/>
                </a:solidFill>
                <a:effectLst/>
                <a:latin typeface="+mn-lt"/>
                <a:ea typeface="+mn-ea"/>
                <a:cs typeface="+mn-cs"/>
              </a:rPr>
              <a:t>:  	NSAID prn, minimal relief; NKDA</a:t>
            </a:r>
          </a:p>
          <a:p>
            <a:r>
              <a:rPr lang="en-US" sz="1200" u="sng" kern="1200" dirty="0" err="1" smtClean="0">
                <a:solidFill>
                  <a:schemeClr val="tx1"/>
                </a:solidFill>
                <a:effectLst/>
                <a:latin typeface="+mn-lt"/>
                <a:ea typeface="+mn-ea"/>
                <a:cs typeface="+mn-cs"/>
              </a:rPr>
              <a:t>SocHx</a:t>
            </a:r>
            <a:r>
              <a:rPr lang="en-US" sz="1200" kern="1200" dirty="0" smtClean="0">
                <a:solidFill>
                  <a:schemeClr val="tx1"/>
                </a:solidFill>
                <a:effectLst/>
                <a:latin typeface="+mn-lt"/>
                <a:ea typeface="+mn-ea"/>
                <a:cs typeface="+mn-cs"/>
              </a:rPr>
              <a:t>: 	No tobacco use, minimal ETOH.  Works as a car salesman.</a:t>
            </a:r>
          </a:p>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13</a:t>
            </a:fld>
            <a:endParaRPr lang="en-US"/>
          </a:p>
        </p:txBody>
      </p:sp>
    </p:spTree>
    <p:extLst>
      <p:ext uri="{BB962C8B-B14F-4D97-AF65-F5344CB8AC3E}">
        <p14:creationId xmlns:p14="http://schemas.microsoft.com/office/powerpoint/2010/main" val="1071039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Slide Number Placeholder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1pPr>
            <a:lvl2pPr marL="742950" indent="-28575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2pPr>
            <a:lvl3pPr marL="11430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3pPr>
            <a:lvl4pPr marL="16002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4pPr>
            <a:lvl5pPr marL="20574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5pPr>
            <a:lvl6pPr marL="25146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6pPr>
            <a:lvl7pPr marL="29718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7pPr>
            <a:lvl8pPr marL="34290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8pPr>
            <a:lvl9pPr marL="38862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9pPr>
          </a:lstStyle>
          <a:p>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fld id="{23C545F8-DB68-4C8D-A52F-609CDF4BC03C}" type="slidenum">
              <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rPr>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t>15</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
        <p:nvSpPr>
          <p:cNvPr id="51203" name="Text Box 1"/>
          <p:cNvSpPr>
            <a:spLocks noGrp="1" noRot="1" noChangeAspect="1" noChangeArrowheads="1" noTextEdit="1"/>
          </p:cNvSpPr>
          <p:nvPr>
            <p:ph type="sldImg"/>
          </p:nvPr>
        </p:nvSpPr>
        <p:spPr>
          <a:xfrm>
            <a:off x="1077913" y="717550"/>
            <a:ext cx="4725987" cy="3544888"/>
          </a:xfrm>
          <a:solidFill>
            <a:srgbClr val="FFFFFF"/>
          </a:solidFill>
          <a:ln>
            <a:solidFill>
              <a:srgbClr val="000000"/>
            </a:solidFill>
            <a:miter lim="800000"/>
            <a:headEnd/>
            <a:tailEnd/>
          </a:ln>
        </p:spPr>
      </p:sp>
      <p:sp>
        <p:nvSpPr>
          <p:cNvPr id="51204" name="Text Box 2"/>
          <p:cNvSpPr>
            <a:spLocks noGrp="1" noChangeArrowheads="1"/>
          </p:cNvSpPr>
          <p:nvPr>
            <p:ph type="body" idx="1"/>
          </p:nvPr>
        </p:nvSpPr>
        <p:spPr>
          <a:xfrm>
            <a:off x="688975" y="4488418"/>
            <a:ext cx="5505450" cy="42527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12750"/>
            <a:r>
              <a:rPr lang="en-US" altLang="en-US">
                <a:latin typeface="Times New Roman" panose="02020603050405020304" pitchFamily="18" charset="0"/>
              </a:rPr>
              <a:t>Lock – concern for fragment trapped, limiting motion</a:t>
            </a:r>
          </a:p>
          <a:p>
            <a:pPr defTabSz="412750"/>
            <a:r>
              <a:rPr lang="en-US" altLang="en-US">
                <a:latin typeface="Times New Roman" panose="02020603050405020304" pitchFamily="18" charset="0"/>
              </a:rPr>
              <a:t>VAGUE: Take into account the MOI, mechanical symptoms and PE findings to help diagnose. </a:t>
            </a:r>
          </a:p>
        </p:txBody>
      </p:sp>
    </p:spTree>
    <p:extLst>
      <p:ext uri="{BB962C8B-B14F-4D97-AF65-F5344CB8AC3E}">
        <p14:creationId xmlns:p14="http://schemas.microsoft.com/office/powerpoint/2010/main" val="2807231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Slide Number Placeholder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1pPr>
            <a:lvl2pPr marL="742950" indent="-28575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2pPr>
            <a:lvl3pPr marL="11430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3pPr>
            <a:lvl4pPr marL="16002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4pPr>
            <a:lvl5pPr marL="2057400" indent="-228600" defTabSz="412750" eaLnBrk="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5pPr>
            <a:lvl6pPr marL="25146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6pPr>
            <a:lvl7pPr marL="29718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7pPr>
            <a:lvl8pPr marL="34290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8pPr>
            <a:lvl9pPr marL="3886200" indent="-228600" defTabSz="412750" eaLnBrk="0" fontAlgn="base" hangingPunct="0">
              <a:lnSpc>
                <a:spcPct val="93000"/>
              </a:lnSpc>
              <a:spcBef>
                <a:spcPct val="0"/>
              </a:spcBef>
              <a:spcAft>
                <a:spcPct val="0"/>
              </a:spcAft>
              <a:buClr>
                <a:srgbClr val="000000"/>
              </a:buClr>
              <a:buSzPct val="100000"/>
              <a:buFont typeface="Times New Roman" panose="02020603050405020304" pitchFamily="18" charset="0"/>
              <a:tabLst>
                <a:tab pos="655638" algn="l"/>
                <a:tab pos="1312863" algn="l"/>
                <a:tab pos="1970088" algn="l"/>
                <a:tab pos="2625725" algn="l"/>
              </a:tabLst>
              <a:defRPr sz="2400">
                <a:solidFill>
                  <a:schemeClr val="tx1"/>
                </a:solidFill>
                <a:latin typeface="Arial" panose="020B0604020202020204" pitchFamily="34" charset="0"/>
                <a:ea typeface="SimSun" panose="02010600030101010101" pitchFamily="2" charset="-122"/>
              </a:defRPr>
            </a:lvl9pPr>
          </a:lstStyle>
          <a:p>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fld id="{9500370A-6B88-4CCA-967E-84F3D22E6392}" type="slidenum">
              <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rPr>
              <a:pPr marL="0" marR="0" lvl="0" indent="0" algn="r" defTabSz="412750" rtl="0" eaLnBrk="1" fontAlgn="auto" latinLnBrk="0" hangingPunct="1">
                <a:lnSpc>
                  <a:spcPct val="100000"/>
                </a:lnSpc>
                <a:spcBef>
                  <a:spcPts val="0"/>
                </a:spcBef>
                <a:spcAft>
                  <a:spcPts val="0"/>
                </a:spcAft>
                <a:buClrTx/>
                <a:buSzTx/>
                <a:buFontTx/>
                <a:buNone/>
                <a:tabLst>
                  <a:tab pos="655638" algn="l"/>
                  <a:tab pos="1312863" algn="l"/>
                  <a:tab pos="1970088" algn="l"/>
                  <a:tab pos="2625725" algn="l"/>
                </a:tabLst>
                <a:defRPr/>
              </a:pPr>
              <a:t>16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
        <p:nvSpPr>
          <p:cNvPr id="53251" name="Text Box 1"/>
          <p:cNvSpPr>
            <a:spLocks noGrp="1" noRot="1" noChangeAspect="1" noChangeArrowheads="1" noTextEdit="1"/>
          </p:cNvSpPr>
          <p:nvPr>
            <p:ph type="sldImg"/>
          </p:nvPr>
        </p:nvSpPr>
        <p:spPr>
          <a:xfrm>
            <a:off x="1077913" y="717550"/>
            <a:ext cx="4725987" cy="3544888"/>
          </a:xfrm>
          <a:solidFill>
            <a:srgbClr val="FFFFFF"/>
          </a:solidFill>
          <a:ln>
            <a:solidFill>
              <a:srgbClr val="000000"/>
            </a:solidFill>
            <a:miter lim="800000"/>
            <a:headEnd/>
            <a:tailEnd/>
          </a:ln>
        </p:spPr>
      </p:sp>
      <p:sp>
        <p:nvSpPr>
          <p:cNvPr id="2" name="Text Box 2"/>
          <p:cNvSpPr>
            <a:spLocks noGrp="1" noChangeArrowheads="1"/>
          </p:cNvSpPr>
          <p:nvPr>
            <p:ph type="body" idx="1"/>
          </p:nvPr>
        </p:nvSpPr>
        <p:spPr>
          <a:xfrm>
            <a:off x="688975" y="4488418"/>
            <a:ext cx="5505450" cy="4252780"/>
          </a:xfrm>
        </p:spPr>
        <p:txBody>
          <a:bodyPr wrap="none" anchor="ctr"/>
          <a:lstStyle/>
          <a:p>
            <a:pPr defTabSz="414774">
              <a:defRPr/>
            </a:pPr>
            <a:r>
              <a:rPr lang="en-US" dirty="0">
                <a:ea typeface="ＭＳ Ｐゴシック" charset="0"/>
                <a:cs typeface="+mn-cs"/>
              </a:rPr>
              <a:t>Joint line tenderness reported to be sensitive (0.76) but not specific (0.29)</a:t>
            </a:r>
            <a:r>
              <a:rPr lang="en-US" baseline="30000" dirty="0">
                <a:ea typeface="ＭＳ Ｐゴシック" charset="0"/>
                <a:cs typeface="+mn-cs"/>
              </a:rPr>
              <a:t>1</a:t>
            </a:r>
            <a:endParaRPr lang="en-US" dirty="0">
              <a:ea typeface="ＭＳ Ｐゴシック" charset="0"/>
              <a:cs typeface="+mn-cs"/>
            </a:endParaRPr>
          </a:p>
          <a:p>
            <a:pPr defTabSz="414774">
              <a:defRPr/>
            </a:pPr>
            <a:r>
              <a:rPr lang="en-US" dirty="0">
                <a:ea typeface="ＭＳ Ｐゴシック" charset="0"/>
                <a:cs typeface="+mn-cs"/>
              </a:rPr>
              <a:t>McMurray is specific (0.97) but not very sensitive (0.52) </a:t>
            </a:r>
            <a:r>
              <a:rPr lang="en-US" baseline="30000" dirty="0">
                <a:ea typeface="ＭＳ Ｐゴシック" charset="0"/>
                <a:cs typeface="+mn-cs"/>
              </a:rPr>
              <a:t>1</a:t>
            </a:r>
            <a:endParaRPr lang="en-US" dirty="0">
              <a:ea typeface="ＭＳ Ｐゴシック" charset="0"/>
              <a:cs typeface="+mn-cs"/>
            </a:endParaRPr>
          </a:p>
          <a:p>
            <a:pPr defTabSz="414774">
              <a:defRPr/>
            </a:pPr>
            <a:r>
              <a:rPr lang="en-US" dirty="0">
                <a:ea typeface="ＭＳ Ｐゴシック" charset="0"/>
                <a:cs typeface="+mn-cs"/>
              </a:rPr>
              <a:t>McMurray Test = painful click. </a:t>
            </a:r>
          </a:p>
          <a:p>
            <a:pPr defTabSz="414774">
              <a:defRPr/>
            </a:pPr>
            <a:endParaRPr lang="en-US" dirty="0">
              <a:ea typeface="ＭＳ Ｐゴシック" charset="0"/>
              <a:cs typeface="+mn-cs"/>
            </a:endParaRPr>
          </a:p>
          <a:p>
            <a:pPr defTabSz="414774">
              <a:defRPr/>
            </a:pPr>
            <a:r>
              <a:rPr lang="en-US" baseline="30000" dirty="0">
                <a:ea typeface="ＭＳ Ｐゴシック" charset="0"/>
                <a:cs typeface="+mn-cs"/>
              </a:rPr>
              <a:t>1</a:t>
            </a:r>
            <a:r>
              <a:rPr lang="en-US" dirty="0">
                <a:ea typeface="ＭＳ Ｐゴシック" charset="0"/>
                <a:cs typeface="+mn-cs"/>
              </a:rPr>
              <a:t>Evaluation of Acute Knee Pain in Primary Care. Ann Intern med. 2003; 139(7):575-588.</a:t>
            </a:r>
          </a:p>
        </p:txBody>
      </p:sp>
    </p:spTree>
    <p:extLst>
      <p:ext uri="{BB962C8B-B14F-4D97-AF65-F5344CB8AC3E}">
        <p14:creationId xmlns:p14="http://schemas.microsoft.com/office/powerpoint/2010/main" val="2559638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Consider intra-articular steroid injection</a:t>
            </a:r>
          </a:p>
          <a:p>
            <a:pPr lvl="0"/>
            <a:r>
              <a:rPr lang="en-US" sz="1200" kern="1200" dirty="0" smtClean="0">
                <a:solidFill>
                  <a:schemeClr val="tx1"/>
                </a:solidFill>
                <a:effectLst/>
                <a:latin typeface="+mn-lt"/>
                <a:ea typeface="+mn-ea"/>
                <a:cs typeface="+mn-cs"/>
              </a:rPr>
              <a:t>Achieve/maintain healthy weight (BMI&lt;25)</a:t>
            </a:r>
          </a:p>
          <a:p>
            <a:pPr lvl="0"/>
            <a:r>
              <a:rPr lang="en-US" sz="1200" kern="1200" dirty="0" smtClean="0">
                <a:solidFill>
                  <a:schemeClr val="tx1"/>
                </a:solidFill>
                <a:effectLst/>
                <a:latin typeface="+mn-lt"/>
                <a:ea typeface="+mn-ea"/>
                <a:cs typeface="+mn-cs"/>
              </a:rPr>
              <a:t>Neither MRI nor arthroscopy are indicated in setting of OA without mechanical symptoms</a:t>
            </a:r>
          </a:p>
          <a:p>
            <a:pPr lvl="0"/>
            <a:r>
              <a:rPr lang="en-US" sz="1200" kern="1200" dirty="0" smtClean="0">
                <a:solidFill>
                  <a:schemeClr val="tx1"/>
                </a:solidFill>
                <a:effectLst/>
                <a:latin typeface="+mn-lt"/>
                <a:ea typeface="+mn-ea"/>
                <a:cs typeface="+mn-cs"/>
              </a:rPr>
              <a:t>Discuss referral to surgery when above measures insufficient to allow maintenance of function (for TKA)</a:t>
            </a:r>
          </a:p>
          <a:p>
            <a:endParaRPr lang="en-US" dirty="0"/>
          </a:p>
        </p:txBody>
      </p:sp>
      <p:sp>
        <p:nvSpPr>
          <p:cNvPr id="4" name="Slide Number Placeholder 3"/>
          <p:cNvSpPr>
            <a:spLocks noGrp="1"/>
          </p:cNvSpPr>
          <p:nvPr>
            <p:ph type="sldNum" sz="quarter" idx="10"/>
          </p:nvPr>
        </p:nvSpPr>
        <p:spPr/>
        <p:txBody>
          <a:bodyPr/>
          <a:lstStyle/>
          <a:p>
            <a:fld id="{FC345219-88CD-4798-9926-9C0ED61E49A7}" type="slidenum">
              <a:rPr lang="en-US" smtClean="0"/>
              <a:t>18</a:t>
            </a:fld>
            <a:endParaRPr lang="en-US"/>
          </a:p>
        </p:txBody>
      </p:sp>
    </p:spTree>
    <p:extLst>
      <p:ext uri="{BB962C8B-B14F-4D97-AF65-F5344CB8AC3E}">
        <p14:creationId xmlns:p14="http://schemas.microsoft.com/office/powerpoint/2010/main" val="1444264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white">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611699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F9C37B-1D36-470B-8223-D6C91242EC14}"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8840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C6F52A-A82B-47A2-A83A-8C4C91F2D59F}"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3693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3733" y="438914"/>
            <a:ext cx="8089901" cy="563231"/>
          </a:xfrm>
        </p:spPr>
        <p:txBody>
          <a:bodyPr rtlCol="0"/>
          <a:lstStyle>
            <a:lvl1pPr>
              <a:defRPr lang="en-US" dirty="0"/>
            </a:lvl1pPr>
          </a:lstStyle>
          <a:p>
            <a:pPr lvl="0"/>
            <a:r>
              <a:rPr lang="en-US"/>
              <a:t>Click to edit Master title style</a:t>
            </a:r>
            <a:endParaRPr lang="en-US" dirty="0"/>
          </a:p>
        </p:txBody>
      </p:sp>
      <p:sp>
        <p:nvSpPr>
          <p:cNvPr id="3" name="Content Placeholder 2"/>
          <p:cNvSpPr>
            <a:spLocks noGrp="1"/>
          </p:cNvSpPr>
          <p:nvPr>
            <p:ph idx="1"/>
          </p:nvPr>
        </p:nvSpPr>
        <p:spPr>
          <a:xfrm>
            <a:off x="661375" y="1563752"/>
            <a:ext cx="8325548" cy="4011502"/>
          </a:xfrm>
        </p:spPr>
        <p:txBody>
          <a:bodyPr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EBEE6B0-A3BE-43A9-BC13-95CF3479A714}" type="datetime1">
              <a:rPr kumimoji="0" lang="en-US" sz="900" b="0" i="0" u="none" strike="noStrike" kern="1200" cap="none" spc="0" normalizeH="0" baseline="0" noProof="0" smtClean="0">
                <a:ln>
                  <a:noFill/>
                </a:ln>
                <a:solidFill>
                  <a:srgbClr val="052049"/>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3/5/2020</a:t>
            </a:fld>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
        <p:nvSpPr>
          <p:cNvPr id="5"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52049"/>
                </a:solidFill>
                <a:effectLst/>
                <a:uLnTx/>
                <a:uFillTx/>
                <a:latin typeface="Arial" pitchFamily="34" charset="0"/>
                <a:ea typeface="+mn-ea"/>
                <a:cs typeface="Arial" pitchFamily="34" charset="0"/>
              </a:rPr>
              <a:t>Presentation Title and/or Sub Brand Name Here</a:t>
            </a:r>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
        <p:nvSpPr>
          <p:cNvPr id="6" name="Slide Number Placeholder 6"/>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4AB3D5-D7E0-4F7F-8894-A26C9C3DAC68}" type="slidenum">
              <a:rPr kumimoji="0" lang="en-US" sz="900" b="0" i="0" u="none" strike="noStrike" kern="1200" cap="none" spc="0" normalizeH="0" baseline="0" noProof="0" smtClean="0">
                <a:ln>
                  <a:noFill/>
                </a:ln>
                <a:solidFill>
                  <a:srgbClr val="052049"/>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0080428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6CB4B4D-7CA3-9044-876B-883B54F8677D}" type="slidenum">
              <a:rPr kumimoji="0" sz="1100" b="0" i="0" u="none" strike="noStrike" kern="1200" cap="none" spc="0" normalizeH="0" baseline="0" noProof="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sz="11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18580049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3F6CAEC-3E49-4437-87E2-DF8993BECDEC}" type="datetime1">
              <a:rPr kumimoji="0" lang="en-US" altLang="en-US" sz="1000" b="0" i="0" u="none" strike="noStrike" kern="1200" cap="none" spc="0" normalizeH="0" baseline="0" noProof="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altLang="en-US" sz="1000" b="0" i="0" u="none" strike="noStrike" kern="1200" cap="none" spc="0" normalizeH="0" baseline="0" noProof="0">
              <a:ln>
                <a:noFill/>
              </a:ln>
              <a:solidFill>
                <a:prstClr val="black">
                  <a:alpha val="70000"/>
                </a:prstClr>
              </a:solidFill>
              <a:effectLst/>
              <a:uLnTx/>
              <a:uFillTx/>
              <a:latin typeface="Gill Sans MT" panose="020B0502020104020203"/>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alpha val="70000"/>
                  </a:prstClr>
                </a:solidFill>
                <a:effectLst/>
                <a:uLnTx/>
                <a:uFillTx/>
                <a:latin typeface="Gill Sans MT" panose="020B0502020104020203"/>
                <a:ea typeface="+mn-ea"/>
                <a:cs typeface="+mn-cs"/>
              </a:rPr>
              <a:t>Footer</a:t>
            </a:r>
          </a:p>
        </p:txBody>
      </p:sp>
    </p:spTree>
    <p:extLst>
      <p:ext uri="{BB962C8B-B14F-4D97-AF65-F5344CB8AC3E}">
        <p14:creationId xmlns:p14="http://schemas.microsoft.com/office/powerpoint/2010/main" val="2930014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white">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0279287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70A7B3-6521-4DCA-87E5-044747A908C1}"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713226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white">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1713414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134690-1557-4C89-A502-4959FE7FAD70}"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10" name="Slide Number Placeholder 9"/>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97241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272691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70A7B3-6521-4DCA-87E5-044747A908C1}"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53196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037C31-9E7A-4F99-8774-A0E530DE1A42}"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95840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278504F-A551-4DE0-9316-4DCD1D8CC752}"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491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E4249-C0D0-4B06-8692-E8BB871AF643}"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11" name="Slide Number Placeholder 10"/>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65962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42B0DB6-F5C7-45FB-8CF3-31B45F9C2DAC}" type="datetimeFigureOut">
              <a:rPr kumimoji="0" lang="en-US" sz="1000" b="0" i="0" u="none" strike="noStrike" kern="1200" cap="none" spc="0" normalizeH="0" baseline="0" noProof="0" smtClean="0">
                <a:ln>
                  <a:noFill/>
                </a:ln>
                <a:solidFill>
                  <a:srgbClr val="FFFFFF"/>
                </a:solidFill>
                <a:effectLst>
                  <a:outerShdw blurRad="50800" dist="38100" dir="2700000" algn="tl" rotWithShape="0">
                    <a:prstClr val="black">
                      <a:alpha val="43000"/>
                    </a:prstClr>
                  </a:outerShdw>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srgbClr val="FFFFFF"/>
              </a:solidFill>
              <a:effectLst>
                <a:outerShdw blurRad="50800" dist="38100" dir="2700000" algn="tl" rotWithShape="0">
                  <a:prstClr val="black">
                    <a:alpha val="43000"/>
                  </a:prstClr>
                </a:outerShdw>
              </a:effectLst>
              <a:uLnTx/>
              <a:uFillTx/>
              <a:latin typeface="Gill Sans MT" panose="020B0502020104020203"/>
              <a:ea typeface="+mn-ea"/>
              <a:cs typeface="+mn-cs"/>
            </a:endParaRP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10" name="Slide Number Placeholder 9"/>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385391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F9C37B-1D36-470B-8223-D6C91242EC14}"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58938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C6F52A-A82B-47A2-A83A-8C4C91F2D59F}"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50671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3733" y="438914"/>
            <a:ext cx="8089901" cy="563231"/>
          </a:xfrm>
        </p:spPr>
        <p:txBody>
          <a:bodyPr rtlCol="0"/>
          <a:lstStyle>
            <a:lvl1pPr>
              <a:defRPr lang="en-US" dirty="0"/>
            </a:lvl1pPr>
          </a:lstStyle>
          <a:p>
            <a:pPr lvl="0"/>
            <a:r>
              <a:rPr lang="en-US"/>
              <a:t>Click to edit Master title style</a:t>
            </a:r>
            <a:endParaRPr lang="en-US" dirty="0"/>
          </a:p>
        </p:txBody>
      </p:sp>
      <p:sp>
        <p:nvSpPr>
          <p:cNvPr id="3" name="Content Placeholder 2"/>
          <p:cNvSpPr>
            <a:spLocks noGrp="1"/>
          </p:cNvSpPr>
          <p:nvPr>
            <p:ph idx="1"/>
          </p:nvPr>
        </p:nvSpPr>
        <p:spPr>
          <a:xfrm>
            <a:off x="661375" y="1563752"/>
            <a:ext cx="8325548" cy="4011502"/>
          </a:xfrm>
        </p:spPr>
        <p:txBody>
          <a:bodyPr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EBEE6B0-A3BE-43A9-BC13-95CF3479A714}" type="datetime1">
              <a:rPr kumimoji="0" lang="en-US" sz="900" b="0" i="0" u="none" strike="noStrike" kern="1200" cap="none" spc="0" normalizeH="0" baseline="0" noProof="0" smtClean="0">
                <a:ln>
                  <a:noFill/>
                </a:ln>
                <a:solidFill>
                  <a:srgbClr val="052049"/>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3/5/2020</a:t>
            </a:fld>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
        <p:nvSpPr>
          <p:cNvPr id="5"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52049"/>
                </a:solidFill>
                <a:effectLst/>
                <a:uLnTx/>
                <a:uFillTx/>
                <a:latin typeface="Arial" pitchFamily="34" charset="0"/>
                <a:ea typeface="+mn-ea"/>
                <a:cs typeface="Arial" pitchFamily="34" charset="0"/>
              </a:rPr>
              <a:t>Presentation Title and/or Sub Brand Name Here</a:t>
            </a:r>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
        <p:nvSpPr>
          <p:cNvPr id="6" name="Slide Number Placeholder 6"/>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4AB3D5-D7E0-4F7F-8894-A26C9C3DAC68}" type="slidenum">
              <a:rPr kumimoji="0" lang="en-US" sz="900" b="0" i="0" u="none" strike="noStrike" kern="1200" cap="none" spc="0" normalizeH="0" baseline="0" noProof="0" smtClean="0">
                <a:ln>
                  <a:noFill/>
                </a:ln>
                <a:solidFill>
                  <a:srgbClr val="052049"/>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52049"/>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9469755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pPr defTabSz="914378"/>
            <a:r>
              <a:rPr lang="en-US">
                <a:solidFill>
                  <a:srgbClr val="052049"/>
                </a:solidFill>
              </a:rPr>
              <a:t>About UCSF - Data Updated August 2017</a:t>
            </a:r>
            <a:endParaRPr lang="en-US" dirty="0">
              <a:solidFill>
                <a:srgbClr val="052049"/>
              </a:solidFill>
            </a:endParaRPr>
          </a:p>
        </p:txBody>
      </p:sp>
      <p:sp>
        <p:nvSpPr>
          <p:cNvPr id="14" name="Slide Number Placeholder 13"/>
          <p:cNvSpPr>
            <a:spLocks noGrp="1"/>
          </p:cNvSpPr>
          <p:nvPr>
            <p:ph type="sldNum" sz="quarter" idx="13"/>
          </p:nvPr>
        </p:nvSpPr>
        <p:spPr/>
        <p:txBody>
          <a:bodyPr/>
          <a:lstStyle/>
          <a:p>
            <a:pPr defTabSz="914378"/>
            <a:fld id="{7BCC8D0D-EAEC-449D-9161-023DFF90F2E2}" type="slidenum">
              <a:rPr lang="en-US" smtClean="0">
                <a:solidFill>
                  <a:srgbClr val="052049"/>
                </a:solidFill>
              </a:rPr>
              <a:pPr defTabSz="914378"/>
              <a:t>‹#›</a:t>
            </a:fld>
            <a:endParaRPr lang="en-US" dirty="0">
              <a:solidFill>
                <a:srgbClr val="052049"/>
              </a:solidFill>
            </a:endParaRPr>
          </a:p>
        </p:txBody>
      </p:sp>
      <p:sp>
        <p:nvSpPr>
          <p:cNvPr id="11" name="Title 15"/>
          <p:cNvSpPr>
            <a:spLocks noGrp="1"/>
          </p:cNvSpPr>
          <p:nvPr>
            <p:ph type="title" hasCustomPrompt="1"/>
          </p:nvPr>
        </p:nvSpPr>
        <p:spPr>
          <a:xfrm>
            <a:off x="453586" y="425002"/>
            <a:ext cx="8173580"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457203" y="927655"/>
            <a:ext cx="8169964"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7" name="Text Placeholder 3"/>
          <p:cNvSpPr>
            <a:spLocks noGrp="1"/>
          </p:cNvSpPr>
          <p:nvPr>
            <p:ph idx="1" hasCustomPrompt="1"/>
          </p:nvPr>
        </p:nvSpPr>
        <p:spPr>
          <a:xfrm>
            <a:off x="459683" y="1868557"/>
            <a:ext cx="8137665" cy="3909393"/>
          </a:xfrm>
          <a:prstGeom prst="rect">
            <a:avLst/>
          </a:prstGeom>
        </p:spPr>
        <p:txBody>
          <a:bodyPr vert="horz" lIns="91440" tIns="45720" rIns="91440" bIns="45720" rtlCol="0">
            <a:noAutofit/>
          </a:bodyPr>
          <a:lstStyle/>
          <a:p>
            <a:pPr lvl="0"/>
            <a:r>
              <a:rPr lang="en-US" dirty="0"/>
              <a:t>Click to add text</a:t>
            </a:r>
          </a:p>
        </p:txBody>
      </p:sp>
    </p:spTree>
    <p:extLst>
      <p:ext uri="{BB962C8B-B14F-4D97-AF65-F5344CB8AC3E}">
        <p14:creationId xmlns:p14="http://schemas.microsoft.com/office/powerpoint/2010/main" val="92150657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white">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72952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134690-1557-4C89-A502-4959FE7FAD70}"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10" name="Slide Number Placeholder 9"/>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32066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50093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037C31-9E7A-4F99-8774-A0E530DE1A42}"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2889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278504F-A551-4DE0-9316-4DCD1D8CC752}"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39100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E4249-C0D0-4B06-8692-E8BB871AF643}"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11" name="Slide Number Placeholder 10"/>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207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42B0DB6-F5C7-45FB-8CF3-31B45F9C2DAC}" type="datetimeFigureOut">
              <a:rPr kumimoji="0" lang="en-US" sz="1000" b="0" i="0" u="none" strike="noStrike" kern="1200" cap="none" spc="0" normalizeH="0" baseline="0" noProof="0" smtClean="0">
                <a:ln>
                  <a:noFill/>
                </a:ln>
                <a:solidFill>
                  <a:srgbClr val="FFFFFF"/>
                </a:solidFill>
                <a:effectLst>
                  <a:outerShdw blurRad="50800" dist="38100" dir="2700000" algn="tl" rotWithShape="0">
                    <a:prstClr val="black">
                      <a:alpha val="43000"/>
                    </a:prstClr>
                  </a:outerShdw>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srgbClr val="FFFFFF"/>
              </a:solidFill>
              <a:effectLst>
                <a:outerShdw blurRad="50800" dist="38100" dir="2700000" algn="tl" rotWithShape="0">
                  <a:prstClr val="black">
                    <a:alpha val="43000"/>
                  </a:prstClr>
                </a:outerShdw>
              </a:effectLst>
              <a:uLnTx/>
              <a:uFillTx/>
              <a:latin typeface="Gill Sans MT" panose="020B0502020104020203"/>
              <a:ea typeface="+mn-ea"/>
              <a:cs typeface="+mn-cs"/>
            </a:endParaRP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10" name="Slide Number Placeholder 9"/>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3070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92243648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00" b="0" i="0" u="none" strike="noStrike" kern="1200" cap="none" spc="0" normalizeH="0" baseline="0" noProof="0" smtClean="0">
                <a:ln>
                  <a:noFill/>
                </a:ln>
                <a:solidFill>
                  <a:prstClr val="black">
                    <a:alpha val="70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3/5/2020</a:t>
            </a:fld>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alpha val="70000"/>
                </a:prst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73577773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hf sldNum="0"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02240" y="2011680"/>
            <a:ext cx="6939520" cy="2129246"/>
          </a:xfrm>
        </p:spPr>
        <p:txBody>
          <a:bodyPr>
            <a:normAutofit/>
          </a:bodyPr>
          <a:lstStyle/>
          <a:p>
            <a:r>
              <a:rPr lang="en-US" dirty="0" smtClean="0"/>
              <a:t>Knee cases</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5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Knee osteoarthritis</a:t>
            </a:r>
          </a:p>
        </p:txBody>
      </p:sp>
      <p:sp>
        <p:nvSpPr>
          <p:cNvPr id="3" name="Content Placeholder 2"/>
          <p:cNvSpPr>
            <a:spLocks noGrp="1"/>
          </p:cNvSpPr>
          <p:nvPr>
            <p:ph idx="1"/>
          </p:nvPr>
        </p:nvSpPr>
        <p:spPr/>
        <p:txBody>
          <a:bodyPr>
            <a:noAutofit/>
          </a:bodyPr>
          <a:lstStyle/>
          <a:p>
            <a:r>
              <a:rPr lang="en-US" sz="2400" dirty="0"/>
              <a:t>Progressive, irreversible loss of cartilage</a:t>
            </a:r>
          </a:p>
          <a:p>
            <a:r>
              <a:rPr lang="en-US" sz="2400" dirty="0"/>
              <a:t>Knee has 3 compartments – OA can affect one, some or all compartments</a:t>
            </a:r>
          </a:p>
          <a:p>
            <a:r>
              <a:rPr lang="en-US" sz="2400" dirty="0"/>
              <a:t>Physical exam keys</a:t>
            </a:r>
          </a:p>
          <a:p>
            <a:pPr lvl="1"/>
            <a:r>
              <a:rPr lang="en-US" sz="2400" dirty="0"/>
              <a:t>Inspection: enlargement of bones, </a:t>
            </a:r>
            <a:r>
              <a:rPr lang="en-US" sz="2400" dirty="0" err="1"/>
              <a:t>varus</a:t>
            </a:r>
            <a:r>
              <a:rPr lang="en-US" sz="2400" dirty="0"/>
              <a:t> &gt; valgus knees</a:t>
            </a:r>
          </a:p>
          <a:p>
            <a:pPr lvl="1"/>
            <a:r>
              <a:rPr lang="en-US" sz="2400" dirty="0"/>
              <a:t>Palpation: +/- effusion, lack of warmth, + crepitus, tender medial or lateral bony prominences (can also be tender at joint line)</a:t>
            </a:r>
          </a:p>
          <a:p>
            <a:pPr lvl="1"/>
            <a:r>
              <a:rPr lang="en-US" sz="2400" dirty="0"/>
              <a:t>ROM may be limited due to effusion or stiffness</a:t>
            </a:r>
          </a:p>
          <a:p>
            <a:pPr marL="171450" lvl="1" indent="0">
              <a:buNone/>
            </a:pPr>
            <a:endParaRPr lang="en-US" sz="2400" dirty="0"/>
          </a:p>
        </p:txBody>
      </p:sp>
    </p:spTree>
    <p:extLst>
      <p:ext uri="{BB962C8B-B14F-4D97-AF65-F5344CB8AC3E}">
        <p14:creationId xmlns:p14="http://schemas.microsoft.com/office/powerpoint/2010/main" val="364521027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85" y="268226"/>
            <a:ext cx="8089901" cy="563231"/>
          </a:xfrm>
        </p:spPr>
        <p:txBody>
          <a:bodyPr>
            <a:normAutofit fontScale="90000"/>
          </a:bodyPr>
          <a:lstStyle/>
          <a:p>
            <a:r>
              <a:rPr lang="en-US" dirty="0" smtClean="0"/>
              <a:t>Knee </a:t>
            </a:r>
            <a:r>
              <a:rPr lang="en-US" dirty="0" err="1" smtClean="0"/>
              <a:t>oa</a:t>
            </a:r>
            <a:r>
              <a:rPr lang="en-US" dirty="0" smtClean="0"/>
              <a:t>: initial plan</a:t>
            </a:r>
            <a:endParaRPr lang="en-US" dirty="0"/>
          </a:p>
        </p:txBody>
      </p:sp>
      <p:sp>
        <p:nvSpPr>
          <p:cNvPr id="3" name="Content Placeholder 2"/>
          <p:cNvSpPr>
            <a:spLocks noGrp="1"/>
          </p:cNvSpPr>
          <p:nvPr>
            <p:ph idx="1"/>
          </p:nvPr>
        </p:nvSpPr>
        <p:spPr>
          <a:xfrm>
            <a:off x="295835" y="1002145"/>
            <a:ext cx="8262949" cy="6227711"/>
          </a:xfrm>
        </p:spPr>
        <p:txBody>
          <a:bodyPr/>
          <a:lstStyle/>
          <a:p>
            <a:pPr lvl="0"/>
            <a:r>
              <a:rPr lang="en-US" dirty="0"/>
              <a:t>Avoid exacerbating activities – i.e. squatting, sitting for prolonged periods</a:t>
            </a:r>
          </a:p>
          <a:p>
            <a:pPr lvl="0"/>
            <a:r>
              <a:rPr lang="en-US" dirty="0"/>
              <a:t>Weight loss – losing even a small amount of weight can significantly decrease knee pain from osteoarthritis (1 lb. wt. loss = 3-5 lbs. of decreased knee pressure)</a:t>
            </a:r>
          </a:p>
          <a:p>
            <a:pPr lvl="0"/>
            <a:r>
              <a:rPr lang="en-US" dirty="0"/>
              <a:t>Exercise – strengthening the muscles around the knee makes the joint more stable and decreases pain.  Stretching exercises help keep the knee joint mobile and flexible.</a:t>
            </a:r>
          </a:p>
          <a:p>
            <a:pPr lvl="0"/>
            <a:r>
              <a:rPr lang="en-US" dirty="0"/>
              <a:t>NSAIDs or Tylenol.</a:t>
            </a:r>
          </a:p>
          <a:p>
            <a:pPr lvl="0"/>
            <a:r>
              <a:rPr lang="en-US" dirty="0"/>
              <a:t>X-Ray – MUST be weight-bearing</a:t>
            </a:r>
          </a:p>
          <a:p>
            <a:pPr lvl="0"/>
            <a:r>
              <a:rPr lang="en-US" dirty="0"/>
              <a:t>MRI not indicated in setting of OA without catching or locking symptoms.  </a:t>
            </a:r>
          </a:p>
          <a:p>
            <a:pPr lvl="0"/>
            <a:r>
              <a:rPr lang="en-US" dirty="0"/>
              <a:t>Consider intra-articular steroid injection</a:t>
            </a:r>
          </a:p>
          <a:p>
            <a:pPr lvl="0"/>
            <a:r>
              <a:rPr lang="en-US" dirty="0"/>
              <a:t>Consider </a:t>
            </a:r>
            <a:r>
              <a:rPr lang="en-US" dirty="0" smtClean="0"/>
              <a:t> </a:t>
            </a:r>
            <a:r>
              <a:rPr lang="en-US" dirty="0"/>
              <a:t>therapies – i.e. topical creams with capsaicin, acupuncture</a:t>
            </a:r>
          </a:p>
          <a:p>
            <a:pPr lvl="0"/>
            <a:r>
              <a:rPr lang="en-US" dirty="0"/>
              <a:t>PT to strengthen muscles and increase flexibility</a:t>
            </a:r>
          </a:p>
          <a:p>
            <a:pPr lvl="0"/>
            <a:r>
              <a:rPr lang="en-US" dirty="0" smtClean="0"/>
              <a:t>Discuss </a:t>
            </a:r>
            <a:r>
              <a:rPr lang="en-US" dirty="0"/>
              <a:t>referral to surgery when above measures are insufficient to allow maintenance of function.</a:t>
            </a:r>
          </a:p>
        </p:txBody>
      </p:sp>
    </p:spTree>
    <p:extLst>
      <p:ext uri="{BB962C8B-B14F-4D97-AF65-F5344CB8AC3E}">
        <p14:creationId xmlns:p14="http://schemas.microsoft.com/office/powerpoint/2010/main" val="396376978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#2 further history</a:t>
            </a:r>
            <a:endParaRPr lang="en-US" dirty="0"/>
          </a:p>
        </p:txBody>
      </p:sp>
      <p:sp>
        <p:nvSpPr>
          <p:cNvPr id="3" name="Content Placeholder 2"/>
          <p:cNvSpPr>
            <a:spLocks noGrp="1"/>
          </p:cNvSpPr>
          <p:nvPr>
            <p:ph idx="1"/>
          </p:nvPr>
        </p:nvSpPr>
        <p:spPr/>
        <p:txBody>
          <a:bodyPr/>
          <a:lstStyle/>
          <a:p>
            <a:pPr marL="0" indent="0">
              <a:buNone/>
            </a:pPr>
            <a:r>
              <a:rPr lang="en-US" sz="2800" dirty="0" smtClean="0"/>
              <a:t>After </a:t>
            </a:r>
            <a:r>
              <a:rPr lang="en-US" sz="2800" dirty="0"/>
              <a:t>you explain the diagnosis of knee OA, the patient tells you that last week she actually had an MRI of the knees on the outside showing a medial meniscus tear.  She brings in a copy of the report which shows a right degenerative medial meniscal tear.  Does this change your management?</a:t>
            </a:r>
          </a:p>
          <a:p>
            <a:pPr marL="0" indent="0">
              <a:buNone/>
            </a:pPr>
            <a:endParaRPr lang="en-US" sz="2800" dirty="0"/>
          </a:p>
        </p:txBody>
      </p:sp>
    </p:spTree>
    <p:extLst>
      <p:ext uri="{BB962C8B-B14F-4D97-AF65-F5344CB8AC3E}">
        <p14:creationId xmlns:p14="http://schemas.microsoft.com/office/powerpoint/2010/main" val="187874618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#3: history</a:t>
            </a:r>
            <a:endParaRPr lang="en-US" dirty="0"/>
          </a:p>
        </p:txBody>
      </p:sp>
      <p:sp>
        <p:nvSpPr>
          <p:cNvPr id="3" name="Content Placeholder 2"/>
          <p:cNvSpPr>
            <a:spLocks noGrp="1"/>
          </p:cNvSpPr>
          <p:nvPr>
            <p:ph idx="1"/>
          </p:nvPr>
        </p:nvSpPr>
        <p:spPr/>
        <p:txBody>
          <a:bodyPr/>
          <a:lstStyle/>
          <a:p>
            <a:pPr lvl="0"/>
            <a:r>
              <a:rPr lang="en-US" sz="2400" u="sng" dirty="0"/>
              <a:t>Chief complaint</a:t>
            </a:r>
            <a:r>
              <a:rPr lang="en-US" sz="2400" dirty="0"/>
              <a:t>: 45 year-old with knee pain and swelling</a:t>
            </a:r>
          </a:p>
          <a:p>
            <a:pPr lvl="0"/>
            <a:r>
              <a:rPr lang="en-US" sz="2400" u="sng" dirty="0"/>
              <a:t>Onset</a:t>
            </a:r>
            <a:r>
              <a:rPr lang="en-US" sz="2400" dirty="0"/>
              <a:t>: 4 weeks ago, walking and stepped off curb wrong and twisted knee</a:t>
            </a:r>
          </a:p>
          <a:p>
            <a:pPr lvl="0"/>
            <a:r>
              <a:rPr lang="en-US" sz="2400" u="sng" dirty="0"/>
              <a:t>Location</a:t>
            </a:r>
            <a:r>
              <a:rPr lang="en-US" sz="2400" dirty="0"/>
              <a:t>: Medial joint line</a:t>
            </a:r>
          </a:p>
          <a:p>
            <a:pPr lvl="0"/>
            <a:r>
              <a:rPr lang="en-US" sz="2400" u="sng" dirty="0"/>
              <a:t>Associated factors</a:t>
            </a:r>
            <a:r>
              <a:rPr lang="en-US" sz="2400" dirty="0"/>
              <a:t>: Swelling noted that evening, not immediately following injury.  Swelling worse after activity.  Clicking sensation with twisting.  Denies instability or locking.</a:t>
            </a:r>
          </a:p>
          <a:p>
            <a:pPr lvl="0"/>
            <a:r>
              <a:rPr lang="en-US" sz="2400" u="sng" dirty="0"/>
              <a:t>Exacerbating factors</a:t>
            </a:r>
            <a:r>
              <a:rPr lang="en-US" sz="2400" dirty="0"/>
              <a:t>: Squatting, twisting/pivoting on affected leg, walking long distances (swells).</a:t>
            </a:r>
          </a:p>
          <a:p>
            <a:endParaRPr lang="en-US" sz="2400" dirty="0"/>
          </a:p>
        </p:txBody>
      </p:sp>
    </p:spTree>
    <p:extLst>
      <p:ext uri="{BB962C8B-B14F-4D97-AF65-F5344CB8AC3E}">
        <p14:creationId xmlns:p14="http://schemas.microsoft.com/office/powerpoint/2010/main" val="44559127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#3: physical exam</a:t>
            </a:r>
            <a:endParaRPr lang="en-US" dirty="0"/>
          </a:p>
        </p:txBody>
      </p:sp>
      <p:sp>
        <p:nvSpPr>
          <p:cNvPr id="3" name="Content Placeholder 2"/>
          <p:cNvSpPr>
            <a:spLocks noGrp="1"/>
          </p:cNvSpPr>
          <p:nvPr>
            <p:ph idx="1"/>
          </p:nvPr>
        </p:nvSpPr>
        <p:spPr>
          <a:xfrm>
            <a:off x="438912" y="1368680"/>
            <a:ext cx="8705088" cy="5288152"/>
          </a:xfrm>
        </p:spPr>
        <p:txBody>
          <a:bodyPr/>
          <a:lstStyle/>
          <a:p>
            <a:pPr lvl="0"/>
            <a:r>
              <a:rPr lang="en-US" sz="2400" u="sng" dirty="0"/>
              <a:t>Observation</a:t>
            </a:r>
            <a:r>
              <a:rPr lang="en-US" sz="2400" dirty="0"/>
              <a:t>: </a:t>
            </a:r>
            <a:r>
              <a:rPr lang="en-US" sz="2400" b="1" dirty="0"/>
              <a:t>Mild effusion of affected knee</a:t>
            </a:r>
            <a:r>
              <a:rPr lang="en-US" sz="2400" dirty="0"/>
              <a:t>. No atrophy, skin changes, valgus/varus deformity.</a:t>
            </a:r>
          </a:p>
          <a:p>
            <a:pPr lvl="0"/>
            <a:r>
              <a:rPr lang="en-US" sz="2400" u="sng" dirty="0"/>
              <a:t>ROM</a:t>
            </a:r>
            <a:r>
              <a:rPr lang="en-US" sz="2400" dirty="0"/>
              <a:t>: Full extension, full flexion but </a:t>
            </a:r>
            <a:r>
              <a:rPr lang="en-US" sz="2400" b="1" dirty="0"/>
              <a:t>pain over medial knee with deep knee flexion.</a:t>
            </a:r>
          </a:p>
          <a:p>
            <a:pPr lvl="0"/>
            <a:r>
              <a:rPr lang="en-US" sz="2400" u="sng" dirty="0"/>
              <a:t>Palpation</a:t>
            </a:r>
            <a:r>
              <a:rPr lang="en-US" sz="2400" dirty="0"/>
              <a:t>: </a:t>
            </a:r>
            <a:r>
              <a:rPr lang="en-US" sz="2400" b="1" dirty="0"/>
              <a:t>Tender over the medial joint line</a:t>
            </a:r>
            <a:r>
              <a:rPr lang="en-US" sz="2400" dirty="0"/>
              <a:t>, otherwise non-tender over patellar and quad tendons, lateral joint line, MCL/LCL, pes anserine bursa and patellar facets.</a:t>
            </a:r>
          </a:p>
          <a:p>
            <a:pPr lvl="0"/>
            <a:r>
              <a:rPr lang="en-US" sz="2400" u="sng" dirty="0"/>
              <a:t>Stability Testing</a:t>
            </a:r>
            <a:r>
              <a:rPr lang="en-US" sz="2400" dirty="0"/>
              <a:t>: No laxity </a:t>
            </a:r>
            <a:r>
              <a:rPr lang="en-US" sz="2400" dirty="0" smtClean="0"/>
              <a:t>on Lachman’s</a:t>
            </a:r>
            <a:r>
              <a:rPr lang="en-US" sz="2400" dirty="0"/>
              <a:t>, varus/valgus stress </a:t>
            </a:r>
            <a:r>
              <a:rPr lang="en-US" sz="2400" dirty="0" smtClean="0"/>
              <a:t>testing or posterior drawer.</a:t>
            </a:r>
            <a:endParaRPr lang="en-US" sz="2400" dirty="0"/>
          </a:p>
          <a:p>
            <a:r>
              <a:rPr lang="en-US" sz="2400" u="sng" dirty="0"/>
              <a:t>Provocative Testing</a:t>
            </a:r>
            <a:r>
              <a:rPr lang="en-US" sz="2400" dirty="0"/>
              <a:t>: </a:t>
            </a:r>
            <a:r>
              <a:rPr lang="en-US" sz="2400" b="1" dirty="0" smtClean="0"/>
              <a:t>(+) McMurray’s Test with pain and </a:t>
            </a:r>
            <a:r>
              <a:rPr lang="en-US" sz="2400" b="1" dirty="0"/>
              <a:t>a</a:t>
            </a:r>
            <a:r>
              <a:rPr lang="en-US" sz="2400" dirty="0"/>
              <a:t> </a:t>
            </a:r>
            <a:r>
              <a:rPr lang="en-US" sz="2400" b="1" dirty="0"/>
              <a:t>click medially</a:t>
            </a:r>
            <a:r>
              <a:rPr lang="en-US" sz="2400" dirty="0"/>
              <a:t>. </a:t>
            </a:r>
            <a:r>
              <a:rPr lang="en-US" sz="2400" dirty="0" smtClean="0"/>
              <a:t> </a:t>
            </a:r>
            <a:r>
              <a:rPr lang="en-US" sz="2400" b="1" dirty="0" smtClean="0"/>
              <a:t>(+) Squat and Thessaly tests</a:t>
            </a:r>
            <a:r>
              <a:rPr lang="en-US" sz="2400" dirty="0" smtClean="0"/>
              <a:t>. </a:t>
            </a:r>
            <a:r>
              <a:rPr lang="en-US" sz="2400" dirty="0"/>
              <a:t>(-) </a:t>
            </a:r>
            <a:r>
              <a:rPr lang="en-US" sz="2400" dirty="0" smtClean="0"/>
              <a:t>Noble.</a:t>
            </a:r>
            <a:endParaRPr lang="en-US" sz="2400" dirty="0"/>
          </a:p>
        </p:txBody>
      </p:sp>
    </p:spTree>
    <p:extLst>
      <p:ext uri="{BB962C8B-B14F-4D97-AF65-F5344CB8AC3E}">
        <p14:creationId xmlns:p14="http://schemas.microsoft.com/office/powerpoint/2010/main" val="184478371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vert="horz" lIns="137160" tIns="26396" rIns="137160" bIns="137160" rtlCol="0" anchor="ctr">
            <a:normAutofit/>
          </a:bodyPr>
          <a:lstStyle/>
          <a:p>
            <a:pPr>
              <a:tabLst>
                <a:tab pos="492389" algn="l"/>
                <a:tab pos="984775" algn="l"/>
                <a:tab pos="1477166" algn="l"/>
                <a:tab pos="1969554" algn="l"/>
                <a:tab pos="2461941" algn="l"/>
                <a:tab pos="2954331" algn="l"/>
                <a:tab pos="3446719" algn="l"/>
                <a:tab pos="3939107" algn="l"/>
                <a:tab pos="4431496" algn="l"/>
                <a:tab pos="4923884" algn="l"/>
                <a:tab pos="5416273" algn="l"/>
                <a:tab pos="5908661" algn="l"/>
              </a:tabLst>
              <a:defRPr/>
            </a:pPr>
            <a:r>
              <a:rPr lang="en-US" dirty="0">
                <a:ea typeface="+mj-ea"/>
                <a:cs typeface="+mj-cs"/>
              </a:rPr>
              <a:t>Meniscus tear</a:t>
            </a:r>
            <a:endParaRPr dirty="0">
              <a:ea typeface="+mj-ea"/>
              <a:cs typeface="+mj-cs"/>
            </a:endParaRPr>
          </a:p>
        </p:txBody>
      </p:sp>
      <p:sp>
        <p:nvSpPr>
          <p:cNvPr id="50177" name="Rectangle 2"/>
          <p:cNvSpPr>
            <a:spLocks noGrp="1" noChangeArrowheads="1"/>
          </p:cNvSpPr>
          <p:nvPr>
            <p:ph idx="1"/>
          </p:nvPr>
        </p:nvSpPr>
        <p:spPr/>
        <p:txBody>
          <a:bodyPr>
            <a:noAutofit/>
          </a:bodyPr>
          <a:lstStyle/>
          <a:p>
            <a:pPr marL="290557" indent="-219268">
              <a:lnSpc>
                <a:spcPct val="90000"/>
              </a:lnSpc>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Mechanism of injury</a:t>
            </a:r>
          </a:p>
          <a:p>
            <a:pPr marL="562751" lvl="1" indent="-219268">
              <a:lnSpc>
                <a:spcPct val="90000"/>
              </a:lnSpc>
              <a:buClr>
                <a:srgbClr val="B37732"/>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Acute – twisting or squatting injury</a:t>
            </a:r>
          </a:p>
          <a:p>
            <a:pPr marL="562751" lvl="1" indent="-219268">
              <a:lnSpc>
                <a:spcPct val="90000"/>
              </a:lnSpc>
              <a:buClr>
                <a:srgbClr val="B37732"/>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Chronic – degenerative with minimal or no trauma</a:t>
            </a:r>
            <a:r>
              <a:rPr lang="en-US" altLang="en-US" sz="2400" i="1" dirty="0"/>
              <a:t> </a:t>
            </a:r>
            <a:endParaRPr lang="en-US" altLang="en-US" sz="2400" u="sng" dirty="0"/>
          </a:p>
          <a:p>
            <a:pPr marL="290557" indent="-219268">
              <a:lnSpc>
                <a:spcPct val="90000"/>
              </a:lnSpc>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Pain - joint line pain, sharp; may have popping, catching</a:t>
            </a:r>
          </a:p>
          <a:p>
            <a:pPr marL="290557" indent="-219268">
              <a:lnSpc>
                <a:spcPct val="90000"/>
              </a:lnSpc>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Effusion </a:t>
            </a:r>
          </a:p>
          <a:p>
            <a:pPr marL="562751" lvl="1" indent="-219268">
              <a:lnSpc>
                <a:spcPct val="90000"/>
              </a:lnSpc>
              <a:buClr>
                <a:srgbClr val="B37732"/>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2-3 days after initial injury</a:t>
            </a:r>
            <a:endParaRPr lang="en-US" altLang="en-US" sz="2400" u="sng" dirty="0"/>
          </a:p>
          <a:p>
            <a:pPr marL="562751" lvl="1" indent="-219268">
              <a:lnSpc>
                <a:spcPct val="90000"/>
              </a:lnSpc>
              <a:buClr>
                <a:srgbClr val="B37732"/>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Common after physical activity</a:t>
            </a:r>
          </a:p>
          <a:p>
            <a:pPr marL="290557" indent="-219268">
              <a:lnSpc>
                <a:spcPct val="90000"/>
              </a:lnSpc>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Exacerbating factors</a:t>
            </a:r>
          </a:p>
          <a:p>
            <a:pPr marL="562751" lvl="1" indent="-219268">
              <a:lnSpc>
                <a:spcPct val="90000"/>
              </a:lnSpc>
              <a:buClr>
                <a:srgbClr val="B37732"/>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Twisting, squatting, deep knee flexion</a:t>
            </a:r>
          </a:p>
        </p:txBody>
      </p:sp>
      <p:sp>
        <p:nvSpPr>
          <p:cNvPr id="10" name="TextBox 9"/>
          <p:cNvSpPr txBox="1"/>
          <p:nvPr/>
        </p:nvSpPr>
        <p:spPr>
          <a:xfrm>
            <a:off x="2682240" y="6318111"/>
            <a:ext cx="646176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Slide used with permission from Drs. Meg Pearson and Steve Bent</a:t>
            </a:r>
          </a:p>
        </p:txBody>
      </p:sp>
    </p:spTree>
    <p:extLst>
      <p:ext uri="{BB962C8B-B14F-4D97-AF65-F5344CB8AC3E}">
        <p14:creationId xmlns:p14="http://schemas.microsoft.com/office/powerpoint/2010/main" val="17049323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vert="horz" lIns="137160" tIns="26396" rIns="137160" bIns="137160" rtlCol="0" anchor="ctr">
            <a:normAutofit/>
          </a:bodyPr>
          <a:lstStyle/>
          <a:p>
            <a:pPr>
              <a:tabLst>
                <a:tab pos="492389" algn="l"/>
                <a:tab pos="984775" algn="l"/>
                <a:tab pos="1477166" algn="l"/>
                <a:tab pos="1969554" algn="l"/>
                <a:tab pos="2461941" algn="l"/>
                <a:tab pos="2954331" algn="l"/>
                <a:tab pos="3446719" algn="l"/>
                <a:tab pos="3939107" algn="l"/>
                <a:tab pos="4431496" algn="l"/>
                <a:tab pos="4923884" algn="l"/>
                <a:tab pos="5416273" algn="l"/>
                <a:tab pos="5908661" algn="l"/>
              </a:tabLst>
              <a:defRPr/>
            </a:pPr>
            <a:r>
              <a:rPr lang="en-US" dirty="0">
                <a:ea typeface="+mj-ea"/>
                <a:cs typeface="+mj-cs"/>
              </a:rPr>
              <a:t>Meniscus tear </a:t>
            </a:r>
            <a:r>
              <a:rPr dirty="0">
                <a:ea typeface="+mj-ea"/>
                <a:cs typeface="+mj-cs"/>
              </a:rPr>
              <a:t>Physical Exam</a:t>
            </a:r>
          </a:p>
        </p:txBody>
      </p:sp>
      <p:sp>
        <p:nvSpPr>
          <p:cNvPr id="52225" name="Rectangle 2"/>
          <p:cNvSpPr>
            <a:spLocks noGrp="1" noChangeArrowheads="1"/>
          </p:cNvSpPr>
          <p:nvPr>
            <p:ph idx="1"/>
          </p:nvPr>
        </p:nvSpPr>
        <p:spPr/>
        <p:txBody>
          <a:bodyPr>
            <a:noAutofit/>
          </a:bodyPr>
          <a:lstStyle/>
          <a:p>
            <a:pPr marL="291637"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t>Inspection: might notice effusion</a:t>
            </a:r>
          </a:p>
          <a:p>
            <a:pPr marL="291637"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t>Palpation: small – moderate effusion</a:t>
            </a:r>
          </a:p>
          <a:p>
            <a:pPr marL="291637"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t>ROM: effusion or bucket handle tear can limit ROM</a:t>
            </a:r>
          </a:p>
          <a:p>
            <a:pPr marL="291637"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t>Palpation: isolated joint line tenderness of affected side</a:t>
            </a:r>
          </a:p>
          <a:p>
            <a:pPr marL="291637"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t>Provocative Tests</a:t>
            </a:r>
          </a:p>
          <a:p>
            <a:pPr marL="563831" lvl="1"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cs typeface="Arial" panose="020B0604020202020204" pitchFamily="34" charset="0"/>
              </a:rPr>
              <a:t>Squat</a:t>
            </a:r>
          </a:p>
          <a:p>
            <a:pPr marL="563831" lvl="1"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cs typeface="Arial" panose="020B0604020202020204" pitchFamily="34" charset="0"/>
              </a:rPr>
              <a:t>McMurray</a:t>
            </a:r>
          </a:p>
          <a:p>
            <a:pPr marL="563831" lvl="1" indent="-218187">
              <a:buSzPct val="45000"/>
              <a:buFont typeface="Wingdings" panose="05000000000000000000" pitchFamily="2" charset="2"/>
              <a:buChar char=""/>
              <a:tabLst>
                <a:tab pos="490382" algn="l"/>
                <a:tab pos="982923" algn="l"/>
                <a:tab pos="1475465" algn="l"/>
                <a:tab pos="1968006" algn="l"/>
                <a:tab pos="2460548" algn="l"/>
                <a:tab pos="2953089" algn="l"/>
                <a:tab pos="3445631" algn="l"/>
                <a:tab pos="3938172" algn="l"/>
                <a:tab pos="4430714" algn="l"/>
                <a:tab pos="4923255" algn="l"/>
                <a:tab pos="5414717" algn="l"/>
                <a:tab pos="5907259" algn="l"/>
              </a:tabLst>
            </a:pPr>
            <a:r>
              <a:rPr lang="en-US" altLang="en-US" sz="2400" dirty="0">
                <a:cs typeface="Arial" panose="020B0604020202020204" pitchFamily="34" charset="0"/>
              </a:rPr>
              <a:t>Thessaly</a:t>
            </a:r>
          </a:p>
        </p:txBody>
      </p:sp>
    </p:spTree>
    <p:extLst>
      <p:ext uri="{BB962C8B-B14F-4D97-AF65-F5344CB8AC3E}">
        <p14:creationId xmlns:p14="http://schemas.microsoft.com/office/powerpoint/2010/main" val="11542578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Meniscus tear: initial plan</a:t>
            </a:r>
            <a:endParaRPr lang="en-US" dirty="0"/>
          </a:p>
        </p:txBody>
      </p:sp>
      <p:sp>
        <p:nvSpPr>
          <p:cNvPr id="3" name="Content Placeholder 2"/>
          <p:cNvSpPr>
            <a:spLocks noGrp="1"/>
          </p:cNvSpPr>
          <p:nvPr>
            <p:ph idx="1"/>
          </p:nvPr>
        </p:nvSpPr>
        <p:spPr>
          <a:xfrm>
            <a:off x="463296" y="1438656"/>
            <a:ext cx="8523627" cy="4864608"/>
          </a:xfrm>
        </p:spPr>
        <p:txBody>
          <a:bodyPr/>
          <a:lstStyle/>
          <a:p>
            <a:pPr lvl="0"/>
            <a:r>
              <a:rPr lang="en-US" sz="2400" dirty="0"/>
              <a:t>Avoid exacerbating activities – squatting, twisting</a:t>
            </a:r>
          </a:p>
          <a:p>
            <a:pPr lvl="0"/>
            <a:r>
              <a:rPr lang="en-US" sz="2400" dirty="0"/>
              <a:t>Continue or change NSAID, consider APAP</a:t>
            </a:r>
          </a:p>
          <a:p>
            <a:pPr lvl="0"/>
            <a:r>
              <a:rPr lang="en-US" sz="2400" dirty="0"/>
              <a:t>May obtain imaging at first visit as patient has failed 4 weeks of home conservative care and continues to have mechanical clicking symptoms and pain/swelling</a:t>
            </a:r>
          </a:p>
          <a:p>
            <a:r>
              <a:rPr lang="en-US" sz="2400" dirty="0"/>
              <a:t>-X-ray – MUST be weight-bearing: Normal as above</a:t>
            </a:r>
          </a:p>
          <a:p>
            <a:r>
              <a:rPr lang="en-US" sz="2400" dirty="0"/>
              <a:t>-MRI – only AFTER x-ray is obtained to rule out any OA: meniscus tear as above</a:t>
            </a:r>
          </a:p>
          <a:p>
            <a:pPr lvl="0"/>
            <a:r>
              <a:rPr lang="en-US" sz="2400" dirty="0"/>
              <a:t>Referral to Orthopedics for consideration of knee arthroscopy with partial meniscectomy</a:t>
            </a:r>
          </a:p>
          <a:p>
            <a:pPr lvl="0"/>
            <a:r>
              <a:rPr lang="en-US" sz="2400" dirty="0"/>
              <a:t>PT for LE conditioning prior to surgery if pt. also has OA</a:t>
            </a:r>
          </a:p>
          <a:p>
            <a:endParaRPr lang="en-US" sz="2400" dirty="0"/>
          </a:p>
        </p:txBody>
      </p:sp>
    </p:spTree>
    <p:extLst>
      <p:ext uri="{BB962C8B-B14F-4D97-AF65-F5344CB8AC3E}">
        <p14:creationId xmlns:p14="http://schemas.microsoft.com/office/powerpoint/2010/main" val="369293546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#3b</a:t>
            </a:r>
            <a:endParaRPr lang="en-US" dirty="0"/>
          </a:p>
        </p:txBody>
      </p:sp>
      <p:sp>
        <p:nvSpPr>
          <p:cNvPr id="3" name="Content Placeholder 2"/>
          <p:cNvSpPr>
            <a:spLocks noGrp="1"/>
          </p:cNvSpPr>
          <p:nvPr>
            <p:ph idx="1"/>
          </p:nvPr>
        </p:nvSpPr>
        <p:spPr/>
        <p:txBody>
          <a:bodyPr/>
          <a:lstStyle/>
          <a:p>
            <a:r>
              <a:rPr lang="en-US" sz="2800" dirty="0" smtClean="0"/>
              <a:t>WOULD </a:t>
            </a:r>
            <a:r>
              <a:rPr lang="en-US" sz="2800" dirty="0"/>
              <a:t>YOU CHANGE YOUR MANAGEMENT IF THE X-RAY SHOWED: </a:t>
            </a:r>
          </a:p>
          <a:p>
            <a:pPr marL="0" indent="0">
              <a:buNone/>
            </a:pPr>
            <a:r>
              <a:rPr lang="en-US" sz="2800" i="1" dirty="0"/>
              <a:t>Bilateral mild/moderate joint space narrowing, worse medially. Subchondral sclerosis, peaking of tibial spines, and several osteophytes.  </a:t>
            </a:r>
            <a:endParaRPr lang="en-US" sz="2800" i="1" dirty="0" smtClean="0"/>
          </a:p>
          <a:p>
            <a:r>
              <a:rPr lang="en-US" sz="2800" dirty="0" smtClean="0"/>
              <a:t>WHAT </a:t>
            </a:r>
            <a:r>
              <a:rPr lang="en-US" sz="2800" dirty="0"/>
              <a:t>WOULD YOU DO DIFFERENTLY?</a:t>
            </a:r>
          </a:p>
          <a:p>
            <a:endParaRPr lang="en-US" sz="2800" dirty="0"/>
          </a:p>
        </p:txBody>
      </p:sp>
    </p:spTree>
    <p:extLst>
      <p:ext uri="{BB962C8B-B14F-4D97-AF65-F5344CB8AC3E}">
        <p14:creationId xmlns:p14="http://schemas.microsoft.com/office/powerpoint/2010/main" val="10507493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#4: history</a:t>
            </a:r>
            <a:endParaRPr lang="en-US" dirty="0"/>
          </a:p>
        </p:txBody>
      </p:sp>
      <p:sp>
        <p:nvSpPr>
          <p:cNvPr id="3" name="Content Placeholder 2"/>
          <p:cNvSpPr>
            <a:spLocks noGrp="1"/>
          </p:cNvSpPr>
          <p:nvPr>
            <p:ph idx="1"/>
          </p:nvPr>
        </p:nvSpPr>
        <p:spPr>
          <a:xfrm>
            <a:off x="661375" y="1563752"/>
            <a:ext cx="8082259" cy="5190616"/>
          </a:xfrm>
        </p:spPr>
        <p:txBody>
          <a:bodyPr/>
          <a:lstStyle/>
          <a:p>
            <a:pPr lvl="0"/>
            <a:r>
              <a:rPr lang="en-US" sz="2400" u="sng" dirty="0"/>
              <a:t>Chief complaint</a:t>
            </a:r>
            <a:r>
              <a:rPr lang="en-US" sz="2400" dirty="0"/>
              <a:t>:  47 year-old </a:t>
            </a:r>
            <a:r>
              <a:rPr lang="en-US" sz="2400" dirty="0" smtClean="0"/>
              <a:t>with </a:t>
            </a:r>
            <a:r>
              <a:rPr lang="en-US" sz="2400" dirty="0"/>
              <a:t>right knee pain </a:t>
            </a:r>
          </a:p>
          <a:p>
            <a:pPr lvl="0"/>
            <a:r>
              <a:rPr lang="en-US" sz="2400" u="sng" dirty="0"/>
              <a:t>Onset</a:t>
            </a:r>
            <a:r>
              <a:rPr lang="en-US" sz="2400" dirty="0"/>
              <a:t>: 2 weeks ago after a fall on a paddle </a:t>
            </a:r>
            <a:r>
              <a:rPr lang="en-US" sz="2400" dirty="0" smtClean="0"/>
              <a:t>board. His </a:t>
            </a:r>
            <a:r>
              <a:rPr lang="en-US" sz="2400" dirty="0"/>
              <a:t>foot slipped out from under him and he felt a pop and acute pain at the medial knee when his knee fell into valgus</a:t>
            </a:r>
          </a:p>
          <a:p>
            <a:pPr lvl="0"/>
            <a:r>
              <a:rPr lang="en-US" sz="2400" u="sng" dirty="0"/>
              <a:t>Location</a:t>
            </a:r>
            <a:r>
              <a:rPr lang="en-US" sz="2400" dirty="0"/>
              <a:t>: medial joint line  </a:t>
            </a:r>
          </a:p>
          <a:p>
            <a:pPr lvl="0"/>
            <a:r>
              <a:rPr lang="en-US" sz="2400" u="sng" dirty="0"/>
              <a:t>Associated factors</a:t>
            </a:r>
            <a:r>
              <a:rPr lang="en-US" sz="2400" dirty="0"/>
              <a:t>:  no swelling, clicking or catching. Denies locking.  </a:t>
            </a:r>
            <a:r>
              <a:rPr lang="en-US" sz="2400" b="1" dirty="0"/>
              <a:t>Reports that his knee “feels loose,” particularly when changing direction or turning to his left.</a:t>
            </a:r>
          </a:p>
          <a:p>
            <a:pPr marL="0" indent="0">
              <a:buNone/>
            </a:pPr>
            <a:endParaRPr lang="en-US" sz="2400" dirty="0"/>
          </a:p>
        </p:txBody>
      </p:sp>
    </p:spTree>
    <p:extLst>
      <p:ext uri="{BB962C8B-B14F-4D97-AF65-F5344CB8AC3E}">
        <p14:creationId xmlns:p14="http://schemas.microsoft.com/office/powerpoint/2010/main" val="429401279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#1: history</a:t>
            </a:r>
            <a:endParaRPr lang="en-US" dirty="0"/>
          </a:p>
        </p:txBody>
      </p:sp>
      <p:sp>
        <p:nvSpPr>
          <p:cNvPr id="4" name="Content Placeholder 3"/>
          <p:cNvSpPr>
            <a:spLocks noGrp="1"/>
          </p:cNvSpPr>
          <p:nvPr>
            <p:ph idx="1"/>
          </p:nvPr>
        </p:nvSpPr>
        <p:spPr>
          <a:xfrm>
            <a:off x="661375" y="1563752"/>
            <a:ext cx="7812065" cy="4971160"/>
          </a:xfrm>
        </p:spPr>
        <p:txBody>
          <a:bodyPr>
            <a:noAutofit/>
          </a:bodyPr>
          <a:lstStyle/>
          <a:p>
            <a:pPr lvl="0"/>
            <a:r>
              <a:rPr lang="en-US" sz="2400" u="sng" dirty="0"/>
              <a:t>Chief complaint</a:t>
            </a:r>
            <a:r>
              <a:rPr lang="en-US" sz="2400" dirty="0"/>
              <a:t>: 35 year-old with bilateral knee pain.  </a:t>
            </a:r>
          </a:p>
          <a:p>
            <a:pPr lvl="0"/>
            <a:r>
              <a:rPr lang="en-US" sz="2400" u="sng" dirty="0"/>
              <a:t>Onset</a:t>
            </a:r>
            <a:r>
              <a:rPr lang="en-US" sz="2400" dirty="0"/>
              <a:t>: 2 years ago while in military service, </a:t>
            </a:r>
            <a:r>
              <a:rPr lang="en-US" sz="2400" dirty="0" smtClean="0"/>
              <a:t>hiking with heavy pack. </a:t>
            </a:r>
            <a:r>
              <a:rPr lang="en-US" sz="2400" dirty="0"/>
              <a:t>No specific injury or </a:t>
            </a:r>
            <a:r>
              <a:rPr lang="en-US" sz="2400" dirty="0" smtClean="0"/>
              <a:t>event. </a:t>
            </a:r>
            <a:endParaRPr lang="en-US" sz="2400" dirty="0"/>
          </a:p>
          <a:p>
            <a:pPr lvl="0"/>
            <a:r>
              <a:rPr lang="en-US" sz="2400" u="sng" dirty="0"/>
              <a:t>Location</a:t>
            </a:r>
            <a:r>
              <a:rPr lang="en-US" sz="2400" dirty="0"/>
              <a:t>: Diffuse anterior knee pain, aching pain around patella . </a:t>
            </a:r>
          </a:p>
          <a:p>
            <a:pPr lvl="0"/>
            <a:r>
              <a:rPr lang="en-US" sz="2400" u="sng" dirty="0"/>
              <a:t>Associated factors</a:t>
            </a:r>
            <a:r>
              <a:rPr lang="en-US" sz="2400" dirty="0"/>
              <a:t>: No swelling. No locking, clicking.  Sometimes feels knee "giving way</a:t>
            </a:r>
            <a:r>
              <a:rPr lang="en-US" sz="2400" dirty="0" smtClean="0"/>
              <a:t>" </a:t>
            </a:r>
            <a:r>
              <a:rPr lang="en-US" sz="2400" dirty="0"/>
              <a:t>especially going downstairs*. No falls.</a:t>
            </a:r>
          </a:p>
          <a:p>
            <a:pPr lvl="0"/>
            <a:r>
              <a:rPr lang="en-US" sz="2400" u="sng" dirty="0"/>
              <a:t>Exacerbating factors</a:t>
            </a:r>
            <a:r>
              <a:rPr lang="en-US" sz="2400" dirty="0"/>
              <a:t>: Squatting, lunging, jumping, prolonged sitting, downhill/stairs worse than up. Unable to run now because of pain. </a:t>
            </a:r>
          </a:p>
          <a:p>
            <a:endParaRPr lang="en-US" sz="2400" dirty="0"/>
          </a:p>
        </p:txBody>
      </p:sp>
    </p:spTree>
    <p:extLst>
      <p:ext uri="{BB962C8B-B14F-4D97-AF65-F5344CB8AC3E}">
        <p14:creationId xmlns:p14="http://schemas.microsoft.com/office/powerpoint/2010/main" val="116802782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#4: physical exam</a:t>
            </a:r>
            <a:endParaRPr lang="en-US" dirty="0"/>
          </a:p>
        </p:txBody>
      </p:sp>
      <p:sp>
        <p:nvSpPr>
          <p:cNvPr id="3" name="Content Placeholder 2"/>
          <p:cNvSpPr>
            <a:spLocks noGrp="1"/>
          </p:cNvSpPr>
          <p:nvPr>
            <p:ph idx="1"/>
          </p:nvPr>
        </p:nvSpPr>
        <p:spPr>
          <a:xfrm>
            <a:off x="191729" y="1231392"/>
            <a:ext cx="8551905" cy="5193792"/>
          </a:xfrm>
        </p:spPr>
        <p:txBody>
          <a:bodyPr/>
          <a:lstStyle/>
          <a:p>
            <a:pPr lvl="0"/>
            <a:r>
              <a:rPr lang="en-US" sz="2400" u="sng" dirty="0"/>
              <a:t>Observation</a:t>
            </a:r>
            <a:r>
              <a:rPr lang="en-US" sz="2400" dirty="0"/>
              <a:t>: </a:t>
            </a:r>
            <a:r>
              <a:rPr lang="en-US" sz="2400" b="1" dirty="0"/>
              <a:t>abnormal, antalgic gait, </a:t>
            </a:r>
            <a:r>
              <a:rPr lang="en-US" sz="2400" b="1" dirty="0" smtClean="0"/>
              <a:t>cautious</a:t>
            </a:r>
            <a:r>
              <a:rPr lang="en-US" sz="2400" dirty="0" smtClean="0"/>
              <a:t>. He prefers </a:t>
            </a:r>
            <a:r>
              <a:rPr lang="en-US" sz="2400" dirty="0"/>
              <a:t>to sit with his hip in external rotation with weight on the lateral foot and a varus load on the knee</a:t>
            </a:r>
          </a:p>
          <a:p>
            <a:pPr lvl="0"/>
            <a:r>
              <a:rPr lang="en-US" sz="2400" u="sng" dirty="0"/>
              <a:t>ROM</a:t>
            </a:r>
            <a:r>
              <a:rPr lang="en-US" sz="2400" dirty="0"/>
              <a:t>: full ROM</a:t>
            </a:r>
          </a:p>
          <a:p>
            <a:pPr lvl="0"/>
            <a:r>
              <a:rPr lang="en-US" sz="2400" u="sng" dirty="0"/>
              <a:t>Palpation</a:t>
            </a:r>
            <a:r>
              <a:rPr lang="en-US" sz="2400" dirty="0"/>
              <a:t>: </a:t>
            </a:r>
            <a:r>
              <a:rPr lang="en-US" sz="2400" b="1" dirty="0"/>
              <a:t>point tenderness at the MCL, both proximal and distal to the medial joint line</a:t>
            </a:r>
            <a:r>
              <a:rPr lang="en-US" sz="2400" dirty="0"/>
              <a:t>.  Not tender elsewhere on the joint lines or other parts of the knee</a:t>
            </a:r>
          </a:p>
          <a:p>
            <a:pPr lvl="0"/>
            <a:r>
              <a:rPr lang="en-US" sz="2400" u="sng" dirty="0"/>
              <a:t>Stability Testing</a:t>
            </a:r>
            <a:r>
              <a:rPr lang="en-US" sz="2400" dirty="0"/>
              <a:t>: </a:t>
            </a:r>
            <a:r>
              <a:rPr lang="en-US" sz="2400" b="1" dirty="0"/>
              <a:t>(+) Laxity on valgus stress when the knee is flexed to 30 degress; </a:t>
            </a:r>
            <a:r>
              <a:rPr lang="en-US" sz="2400" dirty="0"/>
              <a:t>No laxity with valgus stress with the knee in full extension.  No laxity on </a:t>
            </a:r>
            <a:r>
              <a:rPr lang="en-US" sz="2400" dirty="0" smtClean="0"/>
              <a:t>Lachman’s</a:t>
            </a:r>
            <a:r>
              <a:rPr lang="en-US" sz="2400" dirty="0"/>
              <a:t>, varus stress </a:t>
            </a:r>
            <a:r>
              <a:rPr lang="en-US" sz="2400" dirty="0" smtClean="0"/>
              <a:t>testing or posterior drawer.</a:t>
            </a:r>
            <a:endParaRPr lang="en-US" sz="2400" dirty="0"/>
          </a:p>
          <a:p>
            <a:r>
              <a:rPr lang="en-US" sz="2400" u="sng" dirty="0"/>
              <a:t>Provocative Testing</a:t>
            </a:r>
            <a:r>
              <a:rPr lang="en-US" sz="2400" dirty="0"/>
              <a:t>: (-) McMurray’s </a:t>
            </a:r>
            <a:r>
              <a:rPr lang="en-US" sz="2400" dirty="0" smtClean="0"/>
              <a:t>tests.  </a:t>
            </a:r>
            <a:endParaRPr lang="en-US" sz="2400" dirty="0"/>
          </a:p>
          <a:p>
            <a:endParaRPr lang="en-US" sz="2400" dirty="0"/>
          </a:p>
        </p:txBody>
      </p:sp>
    </p:spTree>
    <p:extLst>
      <p:ext uri="{BB962C8B-B14F-4D97-AF65-F5344CB8AC3E}">
        <p14:creationId xmlns:p14="http://schemas.microsoft.com/office/powerpoint/2010/main" val="315303068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MCL tear</a:t>
            </a:r>
          </a:p>
        </p:txBody>
      </p:sp>
      <p:sp>
        <p:nvSpPr>
          <p:cNvPr id="3" name="Content Placeholder 2"/>
          <p:cNvSpPr>
            <a:spLocks noGrp="1"/>
          </p:cNvSpPr>
          <p:nvPr>
            <p:ph idx="1"/>
          </p:nvPr>
        </p:nvSpPr>
        <p:spPr/>
        <p:txBody>
          <a:bodyPr/>
          <a:lstStyle/>
          <a:p>
            <a:r>
              <a:rPr lang="en-US" sz="2800" dirty="0"/>
              <a:t>History</a:t>
            </a:r>
          </a:p>
          <a:p>
            <a:pPr lvl="1"/>
            <a:r>
              <a:rPr lang="en-US" sz="2800" dirty="0"/>
              <a:t>Force hits outside of the knee causing MCL to stretch and possibly tear (valgus stress to knee)</a:t>
            </a:r>
          </a:p>
          <a:p>
            <a:pPr lvl="1"/>
            <a:r>
              <a:rPr lang="en-US" sz="2800" dirty="0"/>
              <a:t>Pain medial knee</a:t>
            </a:r>
          </a:p>
          <a:p>
            <a:pPr lvl="1"/>
            <a:r>
              <a:rPr lang="en-US" sz="2800" dirty="0"/>
              <a:t>Knee feels stiff</a:t>
            </a:r>
          </a:p>
          <a:p>
            <a:pPr lvl="1"/>
            <a:r>
              <a:rPr lang="en-US" sz="2800" dirty="0"/>
              <a:t>Mild swelling</a:t>
            </a:r>
          </a:p>
          <a:p>
            <a:pPr lvl="1"/>
            <a:r>
              <a:rPr lang="en-US" sz="2800" dirty="0"/>
              <a:t>+/- instability</a:t>
            </a:r>
          </a:p>
          <a:p>
            <a:pPr marL="0" indent="0">
              <a:buNone/>
            </a:pPr>
            <a:endParaRPr lang="en-US" sz="2800" dirty="0"/>
          </a:p>
        </p:txBody>
      </p:sp>
    </p:spTree>
    <p:extLst>
      <p:ext uri="{BB962C8B-B14F-4D97-AF65-F5344CB8AC3E}">
        <p14:creationId xmlns:p14="http://schemas.microsoft.com/office/powerpoint/2010/main" val="337142071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733" y="438914"/>
            <a:ext cx="8089901" cy="955546"/>
          </a:xfrm>
        </p:spPr>
        <p:txBody>
          <a:bodyPr>
            <a:normAutofit fontScale="90000"/>
          </a:bodyPr>
          <a:lstStyle/>
          <a:p>
            <a:r>
              <a:rPr lang="en-US" dirty="0"/>
              <a:t>MCL tear:</a:t>
            </a:r>
            <a:br>
              <a:rPr lang="en-US" dirty="0"/>
            </a:br>
            <a:r>
              <a:rPr lang="en-US" dirty="0"/>
              <a:t>Severity graded by degree of laxity with valgus stress at 30 degrees</a:t>
            </a:r>
          </a:p>
        </p:txBody>
      </p:sp>
      <p:pic>
        <p:nvPicPr>
          <p:cNvPr id="4" name="Content Placeholder 3"/>
          <p:cNvPicPr>
            <a:picLocks noGrp="1" noChangeAspect="1"/>
          </p:cNvPicPr>
          <p:nvPr>
            <p:ph idx="1"/>
          </p:nvPr>
        </p:nvPicPr>
        <p:blipFill>
          <a:blip r:embed="rId3"/>
          <a:stretch>
            <a:fillRect/>
          </a:stretch>
        </p:blipFill>
        <p:spPr>
          <a:xfrm>
            <a:off x="674146" y="1563687"/>
            <a:ext cx="8069487" cy="4459923"/>
          </a:xfrm>
          <a:prstGeom prst="rect">
            <a:avLst/>
          </a:prstGeom>
        </p:spPr>
      </p:pic>
    </p:spTree>
    <p:extLst>
      <p:ext uri="{BB962C8B-B14F-4D97-AF65-F5344CB8AC3E}">
        <p14:creationId xmlns:p14="http://schemas.microsoft.com/office/powerpoint/2010/main" val="391690382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Mcl</a:t>
            </a:r>
            <a:r>
              <a:rPr lang="en-US" dirty="0" smtClean="0"/>
              <a:t> sprain, grade 2: initial plan</a:t>
            </a:r>
            <a:endParaRPr lang="en-US" dirty="0"/>
          </a:p>
        </p:txBody>
      </p:sp>
      <p:sp>
        <p:nvSpPr>
          <p:cNvPr id="3" name="Content Placeholder 2"/>
          <p:cNvSpPr>
            <a:spLocks noGrp="1"/>
          </p:cNvSpPr>
          <p:nvPr>
            <p:ph idx="1"/>
          </p:nvPr>
        </p:nvSpPr>
        <p:spPr/>
        <p:txBody>
          <a:bodyPr/>
          <a:lstStyle/>
          <a:p>
            <a:pPr lvl="0"/>
            <a:r>
              <a:rPr lang="en-US" sz="3200" dirty="0"/>
              <a:t>Fit for double-hinged knee brace</a:t>
            </a:r>
          </a:p>
          <a:p>
            <a:pPr lvl="0"/>
            <a:r>
              <a:rPr lang="en-US" sz="3200" dirty="0"/>
              <a:t>PT referral  </a:t>
            </a:r>
          </a:p>
          <a:p>
            <a:pPr lvl="0"/>
            <a:r>
              <a:rPr lang="en-US" sz="3200" dirty="0"/>
              <a:t>NSAIDs, ice – to control pain and decrease inflammation</a:t>
            </a:r>
          </a:p>
          <a:p>
            <a:pPr lvl="0"/>
            <a:r>
              <a:rPr lang="en-US" sz="3200" dirty="0"/>
              <a:t>Avoid exacerbating activities </a:t>
            </a:r>
          </a:p>
          <a:p>
            <a:endParaRPr lang="en-US" sz="3200" dirty="0"/>
          </a:p>
        </p:txBody>
      </p:sp>
    </p:spTree>
    <p:extLst>
      <p:ext uri="{BB962C8B-B14F-4D97-AF65-F5344CB8AC3E}">
        <p14:creationId xmlns:p14="http://schemas.microsoft.com/office/powerpoint/2010/main" val="188741307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#5: history</a:t>
            </a:r>
            <a:endParaRPr lang="en-US" dirty="0"/>
          </a:p>
        </p:txBody>
      </p:sp>
      <p:sp>
        <p:nvSpPr>
          <p:cNvPr id="3" name="Content Placeholder 2"/>
          <p:cNvSpPr>
            <a:spLocks noGrp="1"/>
          </p:cNvSpPr>
          <p:nvPr>
            <p:ph idx="1"/>
          </p:nvPr>
        </p:nvSpPr>
        <p:spPr>
          <a:xfrm>
            <a:off x="661375" y="1365504"/>
            <a:ext cx="8082259" cy="5047488"/>
          </a:xfrm>
        </p:spPr>
        <p:txBody>
          <a:bodyPr/>
          <a:lstStyle/>
          <a:p>
            <a:pPr lvl="0"/>
            <a:r>
              <a:rPr lang="en-US" sz="2400" u="sng" dirty="0"/>
              <a:t>Chief complaint</a:t>
            </a:r>
            <a:r>
              <a:rPr lang="en-US" sz="2400" dirty="0"/>
              <a:t>: 35 year-old woman </a:t>
            </a:r>
            <a:r>
              <a:rPr lang="en-US" sz="2400" dirty="0" smtClean="0"/>
              <a:t>with acute </a:t>
            </a:r>
            <a:r>
              <a:rPr lang="en-US" sz="2400" dirty="0"/>
              <a:t>knee pain during trampoline </a:t>
            </a:r>
            <a:r>
              <a:rPr lang="en-US" sz="2400" dirty="0" smtClean="0"/>
              <a:t>half-pipe. </a:t>
            </a:r>
            <a:endParaRPr lang="en-US" sz="2400" dirty="0"/>
          </a:p>
          <a:p>
            <a:pPr lvl="0"/>
            <a:r>
              <a:rPr lang="en-US" sz="2400" u="sng" dirty="0"/>
              <a:t>Onset</a:t>
            </a:r>
            <a:r>
              <a:rPr lang="en-US" sz="2400" dirty="0"/>
              <a:t>: 3 days ago jumped down and felt a pop with immediate knee pain and swelling. Went to ER: placed in knee immobilizer and given </a:t>
            </a:r>
            <a:r>
              <a:rPr lang="en-US" sz="2400" dirty="0" smtClean="0"/>
              <a:t>NSAIDS.</a:t>
            </a:r>
            <a:endParaRPr lang="en-US" sz="2400" dirty="0"/>
          </a:p>
          <a:p>
            <a:pPr lvl="0"/>
            <a:r>
              <a:rPr lang="en-US" sz="2400" u="sng" dirty="0"/>
              <a:t>Location</a:t>
            </a:r>
            <a:r>
              <a:rPr lang="en-US" sz="2400" dirty="0"/>
              <a:t>: Posterior and lateral knee pain with terminal extension, tightness with bending.</a:t>
            </a:r>
          </a:p>
          <a:p>
            <a:pPr lvl="0"/>
            <a:r>
              <a:rPr lang="en-US" sz="2400" u="sng" dirty="0"/>
              <a:t>Associated factors</a:t>
            </a:r>
            <a:r>
              <a:rPr lang="en-US" sz="2400" dirty="0"/>
              <a:t>:  Knee feels unstable if not in the brace, especially with cutting or pivoting.</a:t>
            </a:r>
          </a:p>
          <a:p>
            <a:pPr lvl="0"/>
            <a:r>
              <a:rPr lang="en-US" sz="2400" u="sng" dirty="0"/>
              <a:t>Exacerbating factors</a:t>
            </a:r>
            <a:r>
              <a:rPr lang="en-US" sz="2400" dirty="0"/>
              <a:t>:  Instability with squatting, pivoting, walking down stairs, and stepping laterally (entire body weight on affected leg) </a:t>
            </a:r>
          </a:p>
          <a:p>
            <a:endParaRPr lang="en-US" sz="2400" dirty="0"/>
          </a:p>
        </p:txBody>
      </p:sp>
    </p:spTree>
    <p:extLst>
      <p:ext uri="{BB962C8B-B14F-4D97-AF65-F5344CB8AC3E}">
        <p14:creationId xmlns:p14="http://schemas.microsoft.com/office/powerpoint/2010/main" val="175789759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#5: physical exam</a:t>
            </a:r>
            <a:endParaRPr lang="en-US" dirty="0"/>
          </a:p>
        </p:txBody>
      </p:sp>
      <p:sp>
        <p:nvSpPr>
          <p:cNvPr id="3" name="Content Placeholder 2"/>
          <p:cNvSpPr>
            <a:spLocks noGrp="1"/>
          </p:cNvSpPr>
          <p:nvPr>
            <p:ph idx="1"/>
          </p:nvPr>
        </p:nvSpPr>
        <p:spPr>
          <a:xfrm>
            <a:off x="661375" y="1133856"/>
            <a:ext cx="7824257" cy="5340096"/>
          </a:xfrm>
        </p:spPr>
        <p:txBody>
          <a:bodyPr/>
          <a:lstStyle/>
          <a:p>
            <a:pPr lvl="0"/>
            <a:r>
              <a:rPr lang="en-US" sz="2400" u="sng" dirty="0"/>
              <a:t>Observation</a:t>
            </a:r>
            <a:r>
              <a:rPr lang="en-US" sz="2400" dirty="0"/>
              <a:t>: </a:t>
            </a:r>
            <a:r>
              <a:rPr lang="en-US" sz="2400" b="1" dirty="0"/>
              <a:t>Using crutches, leg in immobilizer, large knee effusion</a:t>
            </a:r>
            <a:r>
              <a:rPr lang="en-US" sz="2400" dirty="0"/>
              <a:t>.  No skin changes, no valgus/varus deformity.</a:t>
            </a:r>
          </a:p>
          <a:p>
            <a:pPr lvl="0"/>
            <a:r>
              <a:rPr lang="en-US" sz="2400" u="sng" dirty="0"/>
              <a:t>ROM</a:t>
            </a:r>
            <a:r>
              <a:rPr lang="en-US" sz="2400" dirty="0"/>
              <a:t>: </a:t>
            </a:r>
            <a:r>
              <a:rPr lang="en-US" sz="2400" b="1" dirty="0"/>
              <a:t>Lacks 5 degrees of extension, can only flex the knee to 100 degrees, limited due to pain </a:t>
            </a:r>
            <a:r>
              <a:rPr lang="en-US" sz="2400" dirty="0"/>
              <a:t>(</a:t>
            </a:r>
            <a:r>
              <a:rPr lang="en-US" sz="2400" i="1" dirty="0"/>
              <a:t>teaching point: determine if knee is locking--suggests concomitant meniscal tear- or if ROM is limited due to effusion)</a:t>
            </a:r>
            <a:endParaRPr lang="en-US" sz="2400" dirty="0"/>
          </a:p>
          <a:p>
            <a:pPr lvl="0"/>
            <a:r>
              <a:rPr lang="en-US" sz="2400" u="sng" dirty="0"/>
              <a:t>Palpation</a:t>
            </a:r>
            <a:r>
              <a:rPr lang="en-US" sz="2400" dirty="0"/>
              <a:t>: </a:t>
            </a:r>
            <a:r>
              <a:rPr lang="en-US" sz="2400" b="1" dirty="0"/>
              <a:t>tender to palpation on the lateral femoral condyle and lateral tibial plateau</a:t>
            </a:r>
          </a:p>
          <a:p>
            <a:pPr lvl="0"/>
            <a:r>
              <a:rPr lang="en-US" sz="2400" u="sng" dirty="0"/>
              <a:t>Stability Testing</a:t>
            </a:r>
            <a:r>
              <a:rPr lang="en-US" sz="2400" dirty="0"/>
              <a:t>: </a:t>
            </a:r>
            <a:r>
              <a:rPr lang="en-US" sz="2400" b="1" dirty="0"/>
              <a:t>(+) </a:t>
            </a:r>
            <a:r>
              <a:rPr lang="en-US" sz="2400" b="1" dirty="0" smtClean="0"/>
              <a:t>Lachman’s</a:t>
            </a:r>
            <a:r>
              <a:rPr lang="en-US" sz="2400" dirty="0"/>
              <a:t>, </a:t>
            </a:r>
            <a:r>
              <a:rPr lang="en-US" sz="2400" b="1" dirty="0" smtClean="0"/>
              <a:t>+Anterior drawer</a:t>
            </a:r>
            <a:r>
              <a:rPr lang="en-US" sz="2400" dirty="0" smtClean="0"/>
              <a:t>.</a:t>
            </a:r>
          </a:p>
          <a:p>
            <a:pPr lvl="0"/>
            <a:r>
              <a:rPr lang="en-US" sz="2400" dirty="0" smtClean="0"/>
              <a:t> </a:t>
            </a:r>
            <a:r>
              <a:rPr lang="en-US" sz="2400" u="sng" dirty="0" smtClean="0"/>
              <a:t>Provocative </a:t>
            </a:r>
            <a:r>
              <a:rPr lang="en-US" sz="2400" u="sng" dirty="0"/>
              <a:t>Testing</a:t>
            </a:r>
            <a:r>
              <a:rPr lang="en-US" sz="2400" dirty="0"/>
              <a:t>: (-) McMurrays. Deferred </a:t>
            </a:r>
            <a:r>
              <a:rPr lang="en-US" sz="2400" dirty="0" smtClean="0"/>
              <a:t>Thessaly and squat </a:t>
            </a:r>
            <a:r>
              <a:rPr lang="en-US" sz="2400" dirty="0"/>
              <a:t>2/2 instability</a:t>
            </a:r>
          </a:p>
          <a:p>
            <a:endParaRPr lang="en-US" sz="2400" dirty="0"/>
          </a:p>
        </p:txBody>
      </p:sp>
    </p:spTree>
    <p:extLst>
      <p:ext uri="{BB962C8B-B14F-4D97-AF65-F5344CB8AC3E}">
        <p14:creationId xmlns:p14="http://schemas.microsoft.com/office/powerpoint/2010/main" val="253502008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0888-3F0F-44A0-839F-C5DEDE183C40}"/>
              </a:ext>
            </a:extLst>
          </p:cNvPr>
          <p:cNvSpPr>
            <a:spLocks noGrp="1"/>
          </p:cNvSpPr>
          <p:nvPr>
            <p:ph type="title"/>
          </p:nvPr>
        </p:nvSpPr>
        <p:spPr/>
        <p:txBody>
          <a:bodyPr>
            <a:normAutofit fontScale="90000"/>
          </a:bodyPr>
          <a:lstStyle/>
          <a:p>
            <a:r>
              <a:rPr lang="en-US"/>
              <a:t>Anterior Cruciate Ligament (ACL) tear</a:t>
            </a:r>
          </a:p>
        </p:txBody>
      </p:sp>
      <p:sp>
        <p:nvSpPr>
          <p:cNvPr id="3" name="Content Placeholder 2">
            <a:extLst>
              <a:ext uri="{FF2B5EF4-FFF2-40B4-BE49-F238E27FC236}">
                <a16:creationId xmlns:a16="http://schemas.microsoft.com/office/drawing/2014/main" id="{0DEA1FB4-3C12-4E21-89C6-8AEF09DCE013}"/>
              </a:ext>
            </a:extLst>
          </p:cNvPr>
          <p:cNvSpPr>
            <a:spLocks noGrp="1"/>
          </p:cNvSpPr>
          <p:nvPr>
            <p:ph idx="1"/>
          </p:nvPr>
        </p:nvSpPr>
        <p:spPr/>
        <p:txBody>
          <a:bodyPr vert="horz" lIns="91440" tIns="45720" rIns="91440" bIns="45720" rtlCol="0" anchor="t">
            <a:noAutofit/>
          </a:bodyPr>
          <a:lstStyle/>
          <a:p>
            <a:r>
              <a:rPr lang="en-US" sz="2400" dirty="0"/>
              <a:t>Main stabilizing ligament of </a:t>
            </a:r>
            <a:br>
              <a:rPr lang="en-US" sz="2400" dirty="0"/>
            </a:br>
            <a:r>
              <a:rPr lang="en-US" sz="2400" dirty="0"/>
              <a:t>the knee</a:t>
            </a:r>
          </a:p>
          <a:p>
            <a:r>
              <a:rPr lang="en-US" sz="2400" dirty="0"/>
              <a:t>MOI</a:t>
            </a:r>
          </a:p>
          <a:p>
            <a:pPr lvl="1"/>
            <a:r>
              <a:rPr lang="en-US" sz="2200" dirty="0"/>
              <a:t>Twisting injury to knee </a:t>
            </a:r>
            <a:br>
              <a:rPr lang="en-US" sz="2200" dirty="0"/>
            </a:br>
            <a:r>
              <a:rPr lang="en-US" sz="2200" dirty="0"/>
              <a:t>(non-contact)</a:t>
            </a:r>
          </a:p>
          <a:p>
            <a:r>
              <a:rPr lang="en-US" sz="2400" dirty="0"/>
              <a:t>Rate is higher in women in </a:t>
            </a:r>
            <a:br>
              <a:rPr lang="en-US" sz="2400" dirty="0"/>
            </a:br>
            <a:r>
              <a:rPr lang="en-US" sz="2400" dirty="0"/>
              <a:t>certain sports</a:t>
            </a:r>
          </a:p>
          <a:p>
            <a:endParaRPr lang="en-US" sz="2400" dirty="0"/>
          </a:p>
          <a:p>
            <a:pPr marL="0" indent="0">
              <a:buNone/>
            </a:pPr>
            <a:r>
              <a:rPr lang="en-US" sz="2400" dirty="0"/>
              <a:t>                                                 </a:t>
            </a:r>
            <a:r>
              <a:rPr lang="en-US" sz="1000" dirty="0"/>
              <a:t>  Orthoinfo.AAOS.org </a:t>
            </a:r>
          </a:p>
          <a:p>
            <a:pPr marL="0" indent="0">
              <a:buNone/>
            </a:pPr>
            <a:endParaRPr lang="en-US" sz="2400" dirty="0"/>
          </a:p>
        </p:txBody>
      </p:sp>
      <p:pic>
        <p:nvPicPr>
          <p:cNvPr id="4" name="Picture 4" descr="A close up of a womans face&#10;&#10;Description generated with high confidence">
            <a:extLst>
              <a:ext uri="{FF2B5EF4-FFF2-40B4-BE49-F238E27FC236}">
                <a16:creationId xmlns:a16="http://schemas.microsoft.com/office/drawing/2014/main" id="{04DF9476-D550-40A2-8091-429E8564F295}"/>
              </a:ext>
            </a:extLst>
          </p:cNvPr>
          <p:cNvPicPr>
            <a:picLocks noChangeAspect="1"/>
          </p:cNvPicPr>
          <p:nvPr/>
        </p:nvPicPr>
        <p:blipFill>
          <a:blip r:embed="rId2"/>
          <a:stretch>
            <a:fillRect/>
          </a:stretch>
        </p:blipFill>
        <p:spPr>
          <a:xfrm>
            <a:off x="4989029" y="1563333"/>
            <a:ext cx="3728379" cy="3721769"/>
          </a:xfrm>
          <a:prstGeom prst="rect">
            <a:avLst/>
          </a:prstGeom>
        </p:spPr>
      </p:pic>
    </p:spTree>
    <p:extLst>
      <p:ext uri="{BB962C8B-B14F-4D97-AF65-F5344CB8AC3E}">
        <p14:creationId xmlns:p14="http://schemas.microsoft.com/office/powerpoint/2010/main" val="412626065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B013-09F1-4FC2-B4FC-2E24E2CAD480}"/>
              </a:ext>
            </a:extLst>
          </p:cNvPr>
          <p:cNvSpPr>
            <a:spLocks noGrp="1"/>
          </p:cNvSpPr>
          <p:nvPr>
            <p:ph type="title"/>
          </p:nvPr>
        </p:nvSpPr>
        <p:spPr/>
        <p:txBody>
          <a:bodyPr>
            <a:normAutofit fontScale="90000"/>
          </a:bodyPr>
          <a:lstStyle/>
          <a:p>
            <a:r>
              <a:rPr lang="en-US"/>
              <a:t>ACL teaR</a:t>
            </a:r>
          </a:p>
        </p:txBody>
      </p:sp>
      <p:sp>
        <p:nvSpPr>
          <p:cNvPr id="3" name="Content Placeholder 2">
            <a:extLst>
              <a:ext uri="{FF2B5EF4-FFF2-40B4-BE49-F238E27FC236}">
                <a16:creationId xmlns:a16="http://schemas.microsoft.com/office/drawing/2014/main" id="{E95D9FC9-07AE-49A9-B3C5-A0BC7503EC1A}"/>
              </a:ext>
            </a:extLst>
          </p:cNvPr>
          <p:cNvSpPr>
            <a:spLocks noGrp="1"/>
          </p:cNvSpPr>
          <p:nvPr>
            <p:ph idx="1"/>
          </p:nvPr>
        </p:nvSpPr>
        <p:spPr>
          <a:xfrm>
            <a:off x="661375" y="1420279"/>
            <a:ext cx="8325548" cy="4011502"/>
          </a:xfrm>
        </p:spPr>
        <p:txBody>
          <a:bodyPr vert="horz" lIns="91440" tIns="45720" rIns="91440" bIns="45720" rtlCol="0" anchor="t">
            <a:noAutofit/>
          </a:bodyPr>
          <a:lstStyle/>
          <a:p>
            <a:r>
              <a:rPr lang="en-US" sz="2400"/>
              <a:t>History</a:t>
            </a:r>
          </a:p>
          <a:p>
            <a:pPr lvl="1"/>
            <a:r>
              <a:rPr lang="en-US" sz="2400"/>
              <a:t>Often feel a pop</a:t>
            </a:r>
          </a:p>
          <a:p>
            <a:pPr lvl="1"/>
            <a:r>
              <a:rPr lang="en-US" sz="2400"/>
              <a:t>Swelling develops soon after the injury</a:t>
            </a:r>
          </a:p>
          <a:p>
            <a:pPr lvl="1"/>
            <a:r>
              <a:rPr lang="en-US" sz="2400"/>
              <a:t>May be unstable upon pivoting</a:t>
            </a:r>
          </a:p>
          <a:p>
            <a:r>
              <a:rPr lang="en-US" sz="2400"/>
              <a:t>PE</a:t>
            </a:r>
          </a:p>
          <a:p>
            <a:pPr lvl="1"/>
            <a:r>
              <a:rPr lang="en-US" sz="2400"/>
              <a:t>Effusion</a:t>
            </a:r>
          </a:p>
          <a:p>
            <a:pPr lvl="1"/>
            <a:r>
              <a:rPr lang="en-US" sz="2400"/>
              <a:t>Tenderness</a:t>
            </a:r>
          </a:p>
          <a:p>
            <a:pPr lvl="2"/>
            <a:r>
              <a:rPr lang="en-US" sz="2400"/>
              <a:t>+/- medial or lateral</a:t>
            </a:r>
          </a:p>
          <a:p>
            <a:pPr lvl="1"/>
            <a:r>
              <a:rPr lang="en-US" sz="2400"/>
              <a:t>+Lachman test</a:t>
            </a:r>
          </a:p>
          <a:p>
            <a:pPr lvl="2"/>
            <a:r>
              <a:rPr lang="en-US" sz="2400"/>
              <a:t>Very high sensitivity and specificity</a:t>
            </a:r>
          </a:p>
          <a:p>
            <a:endParaRPr lang="en-US"/>
          </a:p>
          <a:p>
            <a:endParaRPr lang="en-US"/>
          </a:p>
        </p:txBody>
      </p:sp>
    </p:spTree>
    <p:extLst>
      <p:ext uri="{BB962C8B-B14F-4D97-AF65-F5344CB8AC3E}">
        <p14:creationId xmlns:p14="http://schemas.microsoft.com/office/powerpoint/2010/main" val="188991236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Acl</a:t>
            </a:r>
            <a:r>
              <a:rPr lang="en-US" dirty="0" smtClean="0"/>
              <a:t> tear: initial plan</a:t>
            </a:r>
            <a:endParaRPr lang="en-US" dirty="0"/>
          </a:p>
        </p:txBody>
      </p:sp>
      <p:sp>
        <p:nvSpPr>
          <p:cNvPr id="3" name="Content Placeholder 2"/>
          <p:cNvSpPr>
            <a:spLocks noGrp="1"/>
          </p:cNvSpPr>
          <p:nvPr>
            <p:ph idx="1"/>
          </p:nvPr>
        </p:nvSpPr>
        <p:spPr>
          <a:xfrm>
            <a:off x="268224" y="1182624"/>
            <a:ext cx="8718699" cy="5974080"/>
          </a:xfrm>
        </p:spPr>
        <p:txBody>
          <a:bodyPr/>
          <a:lstStyle/>
          <a:p>
            <a:pPr lvl="0"/>
            <a:r>
              <a:rPr lang="en-US" dirty="0"/>
              <a:t>Rest, ice, compression, elevation </a:t>
            </a:r>
            <a:endParaRPr lang="en-US" dirty="0" smtClean="0"/>
          </a:p>
          <a:p>
            <a:pPr lvl="0"/>
            <a:r>
              <a:rPr lang="en-US" dirty="0" smtClean="0"/>
              <a:t>X-rays, MRI</a:t>
            </a:r>
          </a:p>
          <a:p>
            <a:pPr lvl="0"/>
            <a:r>
              <a:rPr lang="en-US" dirty="0" smtClean="0"/>
              <a:t>Discontinue </a:t>
            </a:r>
            <a:r>
              <a:rPr lang="en-US" dirty="0"/>
              <a:t>knee immobilizer but consider double-hinged knee brace</a:t>
            </a:r>
            <a:endParaRPr lang="en-US" sz="2000" dirty="0"/>
          </a:p>
          <a:p>
            <a:pPr lvl="0"/>
            <a:r>
              <a:rPr lang="en-US" dirty="0"/>
              <a:t>If knee is unstable, crutches to avoid weight-bearing if intolerant of double-hinged brace</a:t>
            </a:r>
            <a:endParaRPr lang="en-US" sz="2000" dirty="0"/>
          </a:p>
          <a:p>
            <a:pPr lvl="0"/>
            <a:r>
              <a:rPr lang="en-US" dirty="0"/>
              <a:t>OTC analgesics sufficient for most cases: Tylenol and NSAIDS</a:t>
            </a:r>
            <a:endParaRPr lang="en-US" sz="2000" dirty="0"/>
          </a:p>
          <a:p>
            <a:pPr lvl="0"/>
            <a:r>
              <a:rPr lang="en-US" dirty="0"/>
              <a:t>Consider aspiration +/- steroid injection to relieve effusion/hemarthrosis and help with pre-op goals of 1) walking without a limp, 2) return of full extension ROM, and 3) no effusion</a:t>
            </a:r>
            <a:endParaRPr lang="en-US" sz="2000" dirty="0"/>
          </a:p>
          <a:p>
            <a:pPr lvl="0"/>
            <a:r>
              <a:rPr lang="en-US" dirty="0"/>
              <a:t>Operative vs non-op management:</a:t>
            </a:r>
            <a:endParaRPr lang="en-US" sz="2000" dirty="0"/>
          </a:p>
          <a:p>
            <a:pPr lvl="1"/>
            <a:r>
              <a:rPr lang="en-US" dirty="0"/>
              <a:t>Most active, younger patients and high-level athletes opt for </a:t>
            </a:r>
            <a:r>
              <a:rPr lang="en-US" dirty="0" smtClean="0"/>
              <a:t>surgery.</a:t>
            </a:r>
            <a:endParaRPr lang="en-US" sz="1800" dirty="0"/>
          </a:p>
          <a:p>
            <a:pPr lvl="1"/>
            <a:r>
              <a:rPr lang="en-US" dirty="0"/>
              <a:t>For older patients and/or poor surgical candidates, trial non-op is reasonable</a:t>
            </a:r>
            <a:endParaRPr lang="en-US" sz="1800" dirty="0"/>
          </a:p>
          <a:p>
            <a:pPr lvl="1"/>
            <a:r>
              <a:rPr lang="en-US" dirty="0"/>
              <a:t>Ortho referral for most patients who are surgical candidates to discuss </a:t>
            </a:r>
            <a:r>
              <a:rPr lang="en-US" dirty="0" smtClean="0"/>
              <a:t>options. </a:t>
            </a:r>
            <a:endParaRPr lang="en-US" sz="1800" dirty="0"/>
          </a:p>
          <a:p>
            <a:pPr lvl="1"/>
            <a:r>
              <a:rPr lang="en-US" dirty="0"/>
              <a:t>Patients who decide not to pursue surgical management should be referred to PT or primary care sports medicine</a:t>
            </a:r>
            <a:endParaRPr lang="en-US" sz="1800" dirty="0"/>
          </a:p>
          <a:p>
            <a:endParaRPr lang="en-US" dirty="0"/>
          </a:p>
        </p:txBody>
      </p:sp>
    </p:spTree>
    <p:extLst>
      <p:ext uri="{BB962C8B-B14F-4D97-AF65-F5344CB8AC3E}">
        <p14:creationId xmlns:p14="http://schemas.microsoft.com/office/powerpoint/2010/main" val="25023938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#6: history</a:t>
            </a:r>
            <a:endParaRPr lang="en-US" dirty="0"/>
          </a:p>
        </p:txBody>
      </p:sp>
      <p:sp>
        <p:nvSpPr>
          <p:cNvPr id="3" name="Content Placeholder 2"/>
          <p:cNvSpPr>
            <a:spLocks noGrp="1"/>
          </p:cNvSpPr>
          <p:nvPr>
            <p:ph idx="1"/>
          </p:nvPr>
        </p:nvSpPr>
        <p:spPr>
          <a:xfrm>
            <a:off x="661375" y="1255776"/>
            <a:ext cx="7836449" cy="5303520"/>
          </a:xfrm>
        </p:spPr>
        <p:txBody>
          <a:bodyPr/>
          <a:lstStyle/>
          <a:p>
            <a:pPr lvl="0"/>
            <a:r>
              <a:rPr lang="en-US" sz="2800" u="sng" dirty="0"/>
              <a:t>Chief complaint</a:t>
            </a:r>
            <a:r>
              <a:rPr lang="en-US" sz="2800" dirty="0"/>
              <a:t>:  27 year-old presents with right knee pain</a:t>
            </a:r>
          </a:p>
          <a:p>
            <a:pPr lvl="0"/>
            <a:r>
              <a:rPr lang="en-US" sz="2800" u="sng" dirty="0"/>
              <a:t>Onset</a:t>
            </a:r>
            <a:r>
              <a:rPr lang="en-US" sz="2800" dirty="0"/>
              <a:t>: 2 weeks ago while training for his second triathalon</a:t>
            </a:r>
          </a:p>
          <a:p>
            <a:pPr lvl="0"/>
            <a:r>
              <a:rPr lang="en-US" sz="2800" u="sng" dirty="0"/>
              <a:t>Location</a:t>
            </a:r>
            <a:r>
              <a:rPr lang="en-US" sz="2800" dirty="0"/>
              <a:t>: just above the lateral joint line  </a:t>
            </a:r>
          </a:p>
          <a:p>
            <a:pPr lvl="0"/>
            <a:r>
              <a:rPr lang="en-US" sz="2800" u="sng" dirty="0"/>
              <a:t>Associated factors</a:t>
            </a:r>
            <a:r>
              <a:rPr lang="en-US" sz="2800" dirty="0"/>
              <a:t>:  no swelling, clicking or catching. Denies instability or locking. </a:t>
            </a:r>
          </a:p>
          <a:p>
            <a:pPr lvl="0"/>
            <a:r>
              <a:rPr lang="en-US" sz="2800" u="sng" dirty="0"/>
              <a:t>Exacerbating factors</a:t>
            </a:r>
            <a:r>
              <a:rPr lang="en-US" sz="2800" dirty="0"/>
              <a:t>:  climbing stairs, running downhill </a:t>
            </a:r>
            <a:r>
              <a:rPr lang="en-US" sz="2800" dirty="0" smtClean="0"/>
              <a:t>or </a:t>
            </a:r>
            <a:r>
              <a:rPr lang="en-US" sz="2800" dirty="0"/>
              <a:t>long </a:t>
            </a:r>
            <a:r>
              <a:rPr lang="en-US" sz="2800" dirty="0" smtClean="0"/>
              <a:t>distance. Cycling </a:t>
            </a:r>
            <a:r>
              <a:rPr lang="en-US" sz="2800" dirty="0"/>
              <a:t>makes the pain worse.  Pain resolves shortly after running and cycling.</a:t>
            </a:r>
          </a:p>
          <a:p>
            <a:endParaRPr lang="en-US" sz="2800" dirty="0"/>
          </a:p>
        </p:txBody>
      </p:sp>
    </p:spTree>
    <p:extLst>
      <p:ext uri="{BB962C8B-B14F-4D97-AF65-F5344CB8AC3E}">
        <p14:creationId xmlns:p14="http://schemas.microsoft.com/office/powerpoint/2010/main" val="359390952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#1: physical exam</a:t>
            </a:r>
            <a:endParaRPr lang="en-US" dirty="0"/>
          </a:p>
        </p:txBody>
      </p:sp>
      <p:sp>
        <p:nvSpPr>
          <p:cNvPr id="3" name="Content Placeholder 2"/>
          <p:cNvSpPr>
            <a:spLocks noGrp="1"/>
          </p:cNvSpPr>
          <p:nvPr>
            <p:ph idx="1"/>
          </p:nvPr>
        </p:nvSpPr>
        <p:spPr>
          <a:xfrm>
            <a:off x="661375" y="1563751"/>
            <a:ext cx="8325548" cy="4971519"/>
          </a:xfrm>
        </p:spPr>
        <p:txBody>
          <a:bodyPr/>
          <a:lstStyle/>
          <a:p>
            <a:pPr lvl="0"/>
            <a:r>
              <a:rPr lang="en-US" sz="2400" u="sng" dirty="0"/>
              <a:t>Observation</a:t>
            </a:r>
            <a:r>
              <a:rPr lang="en-US" sz="2400" dirty="0"/>
              <a:t>: </a:t>
            </a:r>
            <a:r>
              <a:rPr lang="en-US" sz="2400" dirty="0" smtClean="0"/>
              <a:t>No abnormality</a:t>
            </a:r>
            <a:endParaRPr lang="en-US" sz="2400" dirty="0"/>
          </a:p>
          <a:p>
            <a:pPr lvl="0"/>
            <a:r>
              <a:rPr lang="en-US" sz="2400" u="sng" dirty="0"/>
              <a:t>ROM</a:t>
            </a:r>
            <a:r>
              <a:rPr lang="en-US" sz="2400" dirty="0"/>
              <a:t>: Full extension, full flexion but </a:t>
            </a:r>
            <a:r>
              <a:rPr lang="en-US" sz="2400" b="1" dirty="0"/>
              <a:t>pain </a:t>
            </a:r>
            <a:r>
              <a:rPr lang="en-US" sz="2400" b="1" dirty="0" smtClean="0"/>
              <a:t>anteriorly with </a:t>
            </a:r>
            <a:r>
              <a:rPr lang="en-US" sz="2400" b="1" dirty="0"/>
              <a:t>deep knee </a:t>
            </a:r>
            <a:r>
              <a:rPr lang="en-US" sz="2400" b="1" dirty="0" smtClean="0"/>
              <a:t>flexion.  </a:t>
            </a:r>
            <a:endParaRPr lang="en-US" sz="2400" b="1" dirty="0"/>
          </a:p>
          <a:p>
            <a:pPr lvl="0"/>
            <a:r>
              <a:rPr lang="en-US" sz="2400" u="sng" dirty="0"/>
              <a:t>Palpation</a:t>
            </a:r>
            <a:r>
              <a:rPr lang="en-US" sz="2400" dirty="0"/>
              <a:t>: </a:t>
            </a:r>
            <a:r>
              <a:rPr lang="en-US" sz="2400" b="1" dirty="0"/>
              <a:t>Tender over the patellar facets</a:t>
            </a:r>
            <a:r>
              <a:rPr lang="en-US" sz="2400" dirty="0"/>
              <a:t>, </a:t>
            </a:r>
            <a:r>
              <a:rPr lang="en-US" sz="2400" dirty="0" smtClean="0"/>
              <a:t>otherwise negative.</a:t>
            </a:r>
            <a:endParaRPr lang="en-US" sz="2400" dirty="0"/>
          </a:p>
          <a:p>
            <a:pPr lvl="0"/>
            <a:r>
              <a:rPr lang="en-US" sz="2400" u="sng" dirty="0"/>
              <a:t>Stability Testing</a:t>
            </a:r>
            <a:r>
              <a:rPr lang="en-US" sz="2400" dirty="0"/>
              <a:t>: No laxity on anterior/posterior drawer, Lachman’s, or varus/valgus stress testing.  </a:t>
            </a:r>
          </a:p>
          <a:p>
            <a:pPr lvl="0"/>
            <a:r>
              <a:rPr lang="en-US" sz="2400" u="sng" dirty="0"/>
              <a:t>Provocative Testing</a:t>
            </a:r>
            <a:r>
              <a:rPr lang="en-US" sz="2400" dirty="0"/>
              <a:t>: </a:t>
            </a:r>
            <a:r>
              <a:rPr lang="en-US" sz="2400" b="1" dirty="0"/>
              <a:t>Pain and guarding with patellar compression test</a:t>
            </a:r>
            <a:r>
              <a:rPr lang="en-US" sz="2400" dirty="0"/>
              <a:t>. (-) McMurray’s </a:t>
            </a:r>
            <a:r>
              <a:rPr lang="en-US" sz="2400" dirty="0" smtClean="0"/>
              <a:t>Test. </a:t>
            </a:r>
            <a:endParaRPr lang="en-US" sz="2400" dirty="0"/>
          </a:p>
          <a:p>
            <a:endParaRPr lang="en-US" sz="2400" dirty="0"/>
          </a:p>
        </p:txBody>
      </p:sp>
    </p:spTree>
    <p:extLst>
      <p:ext uri="{BB962C8B-B14F-4D97-AF65-F5344CB8AC3E}">
        <p14:creationId xmlns:p14="http://schemas.microsoft.com/office/powerpoint/2010/main" val="31045756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#6: physical exam</a:t>
            </a:r>
            <a:endParaRPr lang="en-US" dirty="0"/>
          </a:p>
        </p:txBody>
      </p:sp>
      <p:sp>
        <p:nvSpPr>
          <p:cNvPr id="3" name="Content Placeholder 2"/>
          <p:cNvSpPr>
            <a:spLocks noGrp="1"/>
          </p:cNvSpPr>
          <p:nvPr>
            <p:ph idx="1"/>
          </p:nvPr>
        </p:nvSpPr>
        <p:spPr>
          <a:xfrm>
            <a:off x="661375" y="1563752"/>
            <a:ext cx="8325548" cy="4264024"/>
          </a:xfrm>
        </p:spPr>
        <p:txBody>
          <a:bodyPr/>
          <a:lstStyle/>
          <a:p>
            <a:pPr lvl="0"/>
            <a:r>
              <a:rPr lang="en-US" sz="2400" u="sng" dirty="0"/>
              <a:t>Observation</a:t>
            </a:r>
            <a:r>
              <a:rPr lang="en-US" sz="2400" dirty="0"/>
              <a:t>: </a:t>
            </a:r>
            <a:r>
              <a:rPr lang="en-US" sz="2400" b="1" dirty="0"/>
              <a:t>abnormal gait (walking with the affected knee extended); varus knee alignmen</a:t>
            </a:r>
            <a:r>
              <a:rPr lang="en-US" sz="2400" dirty="0"/>
              <a:t>t</a:t>
            </a:r>
          </a:p>
          <a:p>
            <a:pPr lvl="0"/>
            <a:r>
              <a:rPr lang="en-US" sz="2400" u="sng" dirty="0"/>
              <a:t>ROM</a:t>
            </a:r>
            <a:r>
              <a:rPr lang="en-US" sz="2400" dirty="0"/>
              <a:t>: full extension and flexion. </a:t>
            </a:r>
          </a:p>
          <a:p>
            <a:pPr lvl="0"/>
            <a:r>
              <a:rPr lang="en-US" sz="2400" u="sng" dirty="0"/>
              <a:t>Palpation</a:t>
            </a:r>
            <a:r>
              <a:rPr lang="en-US" sz="2400" dirty="0"/>
              <a:t>: </a:t>
            </a:r>
            <a:r>
              <a:rPr lang="en-US" sz="2400" b="1" dirty="0"/>
              <a:t>point tenderness upon palpation of the lateral femoral condyle and at the lateral tubercle of the tibia (a.k.a Gerdy’s tubercle).</a:t>
            </a:r>
          </a:p>
          <a:p>
            <a:pPr lvl="0"/>
            <a:r>
              <a:rPr lang="en-US" sz="2400" u="sng" dirty="0"/>
              <a:t>Stability Testing</a:t>
            </a:r>
            <a:r>
              <a:rPr lang="en-US" sz="2400" dirty="0"/>
              <a:t>: No laxity on Lachman’s, varus/valgus stress or posterior drawer testing.</a:t>
            </a:r>
          </a:p>
          <a:p>
            <a:r>
              <a:rPr lang="en-US" sz="2400" u="sng" dirty="0"/>
              <a:t>Provocative Testing</a:t>
            </a:r>
            <a:r>
              <a:rPr lang="en-US" sz="2400" dirty="0"/>
              <a:t>: </a:t>
            </a:r>
            <a:r>
              <a:rPr lang="en-US" sz="2400" b="1" dirty="0" smtClean="0"/>
              <a:t>(+)Noble </a:t>
            </a:r>
            <a:r>
              <a:rPr lang="en-US" sz="2400" b="1" dirty="0"/>
              <a:t>test</a:t>
            </a:r>
            <a:r>
              <a:rPr lang="en-US" sz="2400" dirty="0"/>
              <a:t>.  </a:t>
            </a:r>
            <a:r>
              <a:rPr lang="en-US" sz="2400" dirty="0" smtClean="0"/>
              <a:t>(-) </a:t>
            </a:r>
            <a:r>
              <a:rPr lang="en-US" sz="2400" dirty="0"/>
              <a:t>McMurray’s, squat and Thessaly tests</a:t>
            </a:r>
            <a:r>
              <a:rPr lang="en-US" sz="2400" dirty="0" smtClean="0"/>
              <a:t>.</a:t>
            </a:r>
            <a:endParaRPr lang="en-US" sz="2400" dirty="0"/>
          </a:p>
        </p:txBody>
      </p:sp>
    </p:spTree>
    <p:extLst>
      <p:ext uri="{BB962C8B-B14F-4D97-AF65-F5344CB8AC3E}">
        <p14:creationId xmlns:p14="http://schemas.microsoft.com/office/powerpoint/2010/main" val="243312405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B013-09F1-4FC2-B4FC-2E24E2CAD480}"/>
              </a:ext>
            </a:extLst>
          </p:cNvPr>
          <p:cNvSpPr>
            <a:spLocks noGrp="1"/>
          </p:cNvSpPr>
          <p:nvPr>
            <p:ph type="title"/>
          </p:nvPr>
        </p:nvSpPr>
        <p:spPr/>
        <p:txBody>
          <a:bodyPr>
            <a:normAutofit fontScale="90000"/>
          </a:bodyPr>
          <a:lstStyle/>
          <a:p>
            <a:r>
              <a:rPr lang="en-US"/>
              <a:t>IT Band Friction Syndrome</a:t>
            </a:r>
          </a:p>
        </p:txBody>
      </p:sp>
      <p:sp>
        <p:nvSpPr>
          <p:cNvPr id="3" name="Content Placeholder 2">
            <a:extLst>
              <a:ext uri="{FF2B5EF4-FFF2-40B4-BE49-F238E27FC236}">
                <a16:creationId xmlns:a16="http://schemas.microsoft.com/office/drawing/2014/main" id="{E95D9FC9-07AE-49A9-B3C5-A0BC7503EC1A}"/>
              </a:ext>
            </a:extLst>
          </p:cNvPr>
          <p:cNvSpPr>
            <a:spLocks noGrp="1"/>
          </p:cNvSpPr>
          <p:nvPr>
            <p:ph idx="1"/>
          </p:nvPr>
        </p:nvSpPr>
        <p:spPr>
          <a:xfrm>
            <a:off x="661375" y="1389282"/>
            <a:ext cx="8325548" cy="4517225"/>
          </a:xfrm>
        </p:spPr>
        <p:txBody>
          <a:bodyPr vert="horz" lIns="91440" tIns="45720" rIns="91440" bIns="45720" rtlCol="0" anchor="t">
            <a:noAutofit/>
          </a:bodyPr>
          <a:lstStyle/>
          <a:p>
            <a:pPr marL="342900" indent="-342900"/>
            <a:r>
              <a:rPr lang="en-US" sz="2400" dirty="0"/>
              <a:t>History</a:t>
            </a:r>
            <a:endParaRPr lang="en-US" dirty="0"/>
          </a:p>
          <a:p>
            <a:pPr lvl="1"/>
            <a:r>
              <a:rPr lang="en-US" sz="2200" dirty="0"/>
              <a:t>Pain at lateral femoral condyle or inferior to it</a:t>
            </a:r>
            <a:endParaRPr lang="en-US" dirty="0"/>
          </a:p>
          <a:p>
            <a:pPr lvl="1"/>
            <a:r>
              <a:rPr lang="en-US" sz="2200" dirty="0"/>
              <a:t>Due to repetitive motion of knee (</a:t>
            </a:r>
            <a:r>
              <a:rPr lang="en-US" sz="2200" dirty="0" err="1"/>
              <a:t>i.e</a:t>
            </a:r>
            <a:r>
              <a:rPr lang="en-US" sz="2200" dirty="0"/>
              <a:t> running)</a:t>
            </a:r>
          </a:p>
          <a:p>
            <a:pPr lvl="1"/>
            <a:r>
              <a:rPr lang="en-US" sz="2200" dirty="0"/>
              <a:t>As ITB becomes increasingly irritated, symptoms typically begin earlier in an exercise session</a:t>
            </a:r>
          </a:p>
          <a:p>
            <a:r>
              <a:rPr lang="en-US" sz="2600" dirty="0"/>
              <a:t>PE</a:t>
            </a:r>
          </a:p>
          <a:p>
            <a:pPr lvl="1"/>
            <a:r>
              <a:rPr lang="en-US" sz="2200" dirty="0"/>
              <a:t>TTP of lateral knee approx. 2 cm above joint line</a:t>
            </a:r>
          </a:p>
          <a:p>
            <a:pPr lvl="1"/>
            <a:r>
              <a:rPr lang="en-US" sz="2200" dirty="0"/>
              <a:t>TTP worse when patient is standing and knee is flexed to 30 degrees</a:t>
            </a:r>
          </a:p>
          <a:p>
            <a:pPr lvl="1"/>
            <a:r>
              <a:rPr lang="en-US" sz="2200" dirty="0" smtClean="0"/>
              <a:t>Positive Noble</a:t>
            </a:r>
            <a:endParaRPr lang="en-US" dirty="0"/>
          </a:p>
        </p:txBody>
      </p:sp>
    </p:spTree>
    <p:extLst>
      <p:ext uri="{BB962C8B-B14F-4D97-AF65-F5344CB8AC3E}">
        <p14:creationId xmlns:p14="http://schemas.microsoft.com/office/powerpoint/2010/main" val="224246325"/>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ITB syndrome: initial plan</a:t>
            </a:r>
            <a:endParaRPr lang="en-US" dirty="0"/>
          </a:p>
        </p:txBody>
      </p:sp>
      <p:sp>
        <p:nvSpPr>
          <p:cNvPr id="3" name="Content Placeholder 2"/>
          <p:cNvSpPr>
            <a:spLocks noGrp="1"/>
          </p:cNvSpPr>
          <p:nvPr>
            <p:ph idx="1"/>
          </p:nvPr>
        </p:nvSpPr>
        <p:spPr>
          <a:xfrm>
            <a:off x="418086" y="1222376"/>
            <a:ext cx="8325548" cy="5007736"/>
          </a:xfrm>
        </p:spPr>
        <p:txBody>
          <a:bodyPr/>
          <a:lstStyle/>
          <a:p>
            <a:pPr lvl="0"/>
            <a:r>
              <a:rPr lang="en-US" sz="2400" dirty="0"/>
              <a:t>Avoid exacerbating activities – i.e. running on pavement, cycling. Consider swimming (using only arms) to maintain cardiovascular fitness until inflammation reduced.</a:t>
            </a:r>
          </a:p>
          <a:p>
            <a:pPr lvl="0"/>
            <a:r>
              <a:rPr lang="en-US" sz="2400" dirty="0"/>
              <a:t>PT referral  for hip and core strengthening</a:t>
            </a:r>
          </a:p>
          <a:p>
            <a:pPr lvl="0"/>
            <a:r>
              <a:rPr lang="en-US" sz="2400" dirty="0"/>
              <a:t>NSAIDs, ice – </a:t>
            </a:r>
            <a:r>
              <a:rPr lang="en-US" sz="2400" dirty="0" smtClean="0"/>
              <a:t>for pain and </a:t>
            </a:r>
            <a:r>
              <a:rPr lang="en-US" sz="2400" dirty="0"/>
              <a:t>decrease inflammation</a:t>
            </a:r>
          </a:p>
          <a:p>
            <a:pPr lvl="0"/>
            <a:r>
              <a:rPr lang="en-US" sz="2400" dirty="0"/>
              <a:t>Obtain new running shoes if there is uneven or excessive wear</a:t>
            </a:r>
          </a:p>
          <a:p>
            <a:pPr lvl="0"/>
            <a:r>
              <a:rPr lang="en-US" sz="2400" dirty="0"/>
              <a:t>Identify anatomic factors that may contribute to ITBS:</a:t>
            </a:r>
          </a:p>
          <a:p>
            <a:pPr lvl="1"/>
            <a:r>
              <a:rPr lang="en-US" sz="2200" dirty="0" smtClean="0"/>
              <a:t>Leg-length </a:t>
            </a:r>
            <a:r>
              <a:rPr lang="en-US" sz="2200" dirty="0"/>
              <a:t>discrepancy: consider a prescription heel-lift</a:t>
            </a:r>
          </a:p>
          <a:p>
            <a:pPr lvl="1"/>
            <a:r>
              <a:rPr lang="en-US" sz="2200" dirty="0" smtClean="0"/>
              <a:t>Foot </a:t>
            </a:r>
            <a:r>
              <a:rPr lang="en-US" sz="2200" dirty="0"/>
              <a:t>pronation or supination: consider </a:t>
            </a:r>
            <a:r>
              <a:rPr lang="en-US" sz="2200" dirty="0" smtClean="0"/>
              <a:t>orthotics</a:t>
            </a:r>
            <a:endParaRPr lang="en-US" sz="2200" dirty="0"/>
          </a:p>
          <a:p>
            <a:endParaRPr lang="en-US" sz="2400" dirty="0"/>
          </a:p>
        </p:txBody>
      </p:sp>
    </p:spTree>
    <p:extLst>
      <p:ext uri="{BB962C8B-B14F-4D97-AF65-F5344CB8AC3E}">
        <p14:creationId xmlns:p14="http://schemas.microsoft.com/office/powerpoint/2010/main" val="815319685"/>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ITB syndrome: follow-up plan</a:t>
            </a:r>
            <a:endParaRPr lang="en-US" dirty="0"/>
          </a:p>
        </p:txBody>
      </p:sp>
      <p:sp>
        <p:nvSpPr>
          <p:cNvPr id="3" name="Content Placeholder 2"/>
          <p:cNvSpPr>
            <a:spLocks noGrp="1"/>
          </p:cNvSpPr>
          <p:nvPr>
            <p:ph idx="1"/>
          </p:nvPr>
        </p:nvSpPr>
        <p:spPr>
          <a:xfrm>
            <a:off x="0" y="1158240"/>
            <a:ext cx="9144000" cy="5699760"/>
          </a:xfrm>
        </p:spPr>
        <p:txBody>
          <a:bodyPr/>
          <a:lstStyle/>
          <a:p>
            <a:pPr lvl="0"/>
            <a:r>
              <a:rPr lang="en-US" sz="2000" dirty="0" smtClean="0"/>
              <a:t>After </a:t>
            </a:r>
            <a:r>
              <a:rPr lang="en-US" sz="2000" dirty="0"/>
              <a:t>acute inflammation has resolved, start hip/core strengthening and a stretching program, which should include active stretching of the hamstrings, gluteal musculature, and hip adductors to improve the flexibility of the ITB.</a:t>
            </a:r>
          </a:p>
          <a:p>
            <a:r>
              <a:rPr lang="en-US" sz="2200" dirty="0" smtClean="0"/>
              <a:t>Avoid </a:t>
            </a:r>
            <a:r>
              <a:rPr lang="en-US" sz="2200" dirty="0"/>
              <a:t>running on banked surfaces and/or hills or running in the same direction on a track.  </a:t>
            </a:r>
          </a:p>
          <a:p>
            <a:r>
              <a:rPr lang="en-US" sz="2200" dirty="0" smtClean="0"/>
              <a:t>Cyclists</a:t>
            </a:r>
          </a:p>
          <a:p>
            <a:pPr lvl="1"/>
            <a:r>
              <a:rPr lang="en-US" sz="2000" dirty="0" smtClean="0"/>
              <a:t>Modify </a:t>
            </a:r>
            <a:r>
              <a:rPr lang="en-US" sz="2000" dirty="0"/>
              <a:t>their cleats to ensure they are adjusted to reflect the cyclist’s anatomic alignment, or the cleats can be externally rotated to reduce stretch on the ITB. If the cyclist is riding with fixed, clipless pedals, a switch to floating pedals is often beneficial.  </a:t>
            </a:r>
          </a:p>
          <a:p>
            <a:pPr lvl="1"/>
            <a:r>
              <a:rPr lang="en-US" sz="2000" dirty="0" smtClean="0"/>
              <a:t>Saddle or </a:t>
            </a:r>
            <a:r>
              <a:rPr lang="en-US" sz="2000" dirty="0"/>
              <a:t>seat </a:t>
            </a:r>
            <a:r>
              <a:rPr lang="en-US" sz="2000" dirty="0" smtClean="0"/>
              <a:t>position should </a:t>
            </a:r>
            <a:r>
              <a:rPr lang="en-US" sz="2000" dirty="0"/>
              <a:t>be adjusted so that 30-35 degrees of flexion is present at the bottom of the pedaling stroke. Consider reducing stress on the ITB by widening the cyclist’ bike stance and by improving both hip and foot alignment.  This can be corrected by placing spacers between the pedal and the crank arm.</a:t>
            </a:r>
          </a:p>
          <a:p>
            <a:endParaRPr lang="en-US" sz="2000" dirty="0"/>
          </a:p>
        </p:txBody>
      </p:sp>
    </p:spTree>
    <p:extLst>
      <p:ext uri="{BB962C8B-B14F-4D97-AF65-F5344CB8AC3E}">
        <p14:creationId xmlns:p14="http://schemas.microsoft.com/office/powerpoint/2010/main" val="685556070"/>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Itb</a:t>
            </a:r>
            <a:r>
              <a:rPr lang="en-US" dirty="0" smtClean="0"/>
              <a:t> syndrome: failure to improve</a:t>
            </a:r>
            <a:endParaRPr lang="en-US" dirty="0"/>
          </a:p>
        </p:txBody>
      </p:sp>
      <p:sp>
        <p:nvSpPr>
          <p:cNvPr id="3" name="Content Placeholder 2"/>
          <p:cNvSpPr>
            <a:spLocks noGrp="1"/>
          </p:cNvSpPr>
          <p:nvPr>
            <p:ph idx="1"/>
          </p:nvPr>
        </p:nvSpPr>
        <p:spPr/>
        <p:txBody>
          <a:bodyPr/>
          <a:lstStyle/>
          <a:p>
            <a:pPr lvl="0"/>
            <a:r>
              <a:rPr lang="en-US" sz="2400" dirty="0" smtClean="0"/>
              <a:t>Surgical </a:t>
            </a:r>
            <a:r>
              <a:rPr lang="en-US" sz="2400" dirty="0"/>
              <a:t>intervention is not indicated for ITBS except in rare cases in which prolonged conservative treatment has failed to alleviate the patient’s symptoms.</a:t>
            </a:r>
          </a:p>
          <a:p>
            <a:pPr lvl="0"/>
            <a:r>
              <a:rPr lang="en-US" sz="2400" dirty="0"/>
              <a:t>Sports medicine specialist consultation can be helpful</a:t>
            </a:r>
          </a:p>
          <a:p>
            <a:pPr lvl="0"/>
            <a:r>
              <a:rPr lang="en-US" sz="2400" dirty="0"/>
              <a:t>Local corticosteroid injection can help manage inflammation for those who do not respond to analgesia and rest</a:t>
            </a:r>
          </a:p>
          <a:p>
            <a:endParaRPr lang="en-US" sz="2400" dirty="0"/>
          </a:p>
        </p:txBody>
      </p:sp>
    </p:spTree>
    <p:extLst>
      <p:ext uri="{BB962C8B-B14F-4D97-AF65-F5344CB8AC3E}">
        <p14:creationId xmlns:p14="http://schemas.microsoft.com/office/powerpoint/2010/main" val="258702463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793" y="316621"/>
            <a:ext cx="7483932" cy="1367776"/>
          </a:xfrm>
        </p:spPr>
        <p:txBody>
          <a:bodyPr>
            <a:noAutofit/>
          </a:bodyPr>
          <a:lstStyle/>
          <a:p>
            <a:pPr>
              <a:defRPr/>
            </a:pPr>
            <a:r>
              <a:rPr dirty="0"/>
              <a:t>Patellofemoral Pain Syndrome</a:t>
            </a:r>
            <a:br>
              <a:rPr dirty="0"/>
            </a:br>
            <a:r>
              <a:rPr dirty="0"/>
              <a:t>= Ant</a:t>
            </a:r>
            <a:r>
              <a:rPr lang="en-US" dirty="0"/>
              <a:t>erior</a:t>
            </a:r>
            <a:r>
              <a:rPr dirty="0"/>
              <a:t> Knee Pain = Runner’s Knee</a:t>
            </a:r>
          </a:p>
        </p:txBody>
      </p:sp>
      <p:sp>
        <p:nvSpPr>
          <p:cNvPr id="59393" name="Content Placeholder 2"/>
          <p:cNvSpPr>
            <a:spLocks noGrp="1"/>
          </p:cNvSpPr>
          <p:nvPr>
            <p:ph idx="1"/>
          </p:nvPr>
        </p:nvSpPr>
        <p:spPr>
          <a:xfrm>
            <a:off x="486588" y="1866901"/>
            <a:ext cx="8478342" cy="2739110"/>
          </a:xfrm>
        </p:spPr>
        <p:txBody>
          <a:bodyPr>
            <a:noAutofit/>
          </a:bodyPr>
          <a:lstStyle/>
          <a:p>
            <a:pPr marL="0" indent="0">
              <a:buNone/>
            </a:pPr>
            <a:r>
              <a:rPr lang="en-US" altLang="en-US" sz="2000" dirty="0"/>
              <a:t>Most common cause of knee pain seen by primary care, orthopedic surgeons, and sports medicine specialists </a:t>
            </a:r>
          </a:p>
          <a:p>
            <a:pPr marL="0" indent="0"/>
            <a:r>
              <a:rPr lang="en-US" altLang="en-US" sz="2000" dirty="0"/>
              <a:t>Definition</a:t>
            </a:r>
          </a:p>
          <a:p>
            <a:pPr marL="478500" lvl="1" indent="-204146"/>
            <a:r>
              <a:rPr lang="en-US" altLang="en-US" sz="2000" dirty="0"/>
              <a:t>Diffuse, aching anterior knee pain that increases with activities </a:t>
            </a:r>
          </a:p>
          <a:p>
            <a:pPr marL="478500" lvl="1" indent="-204146">
              <a:buNone/>
            </a:pPr>
            <a:r>
              <a:rPr lang="en-US" altLang="en-US" sz="2000" dirty="0"/>
              <a:t>that place additional loads across the PF joint (run, squat, stairs)</a:t>
            </a:r>
          </a:p>
          <a:p>
            <a:pPr marL="0" indent="0"/>
            <a:r>
              <a:rPr lang="en-US" altLang="en-US" sz="2000" dirty="0"/>
              <a:t>Etiology </a:t>
            </a:r>
          </a:p>
          <a:p>
            <a:pPr marL="478500" lvl="1" indent="-204146"/>
            <a:r>
              <a:rPr lang="en-US" altLang="en-US" sz="2000" dirty="0"/>
              <a:t>Multifactorial – overuse, overloading, malalignment</a:t>
            </a:r>
          </a:p>
          <a:p>
            <a:pPr marL="478500" lvl="1" indent="-204146"/>
            <a:r>
              <a:rPr lang="en-US" altLang="en-US" sz="2000" dirty="0"/>
              <a:t>Degenerative changes = Patellofemoral OA not PFPS</a:t>
            </a:r>
          </a:p>
        </p:txBody>
      </p:sp>
      <p:sp>
        <p:nvSpPr>
          <p:cNvPr id="59395" name="TextBox 1"/>
          <p:cNvSpPr txBox="1">
            <a:spLocks noChangeArrowheads="1"/>
          </p:cNvSpPr>
          <p:nvPr/>
        </p:nvSpPr>
        <p:spPr bwMode="auto">
          <a:xfrm>
            <a:off x="3703320" y="5672435"/>
            <a:ext cx="2703524" cy="117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194" tIns="31098" rIns="62194" bIns="31098">
            <a:spAutoFit/>
          </a:bodyPr>
          <a:lstStyle>
            <a:lvl1pPr eaLnBrk="0">
              <a:defRPr sz="2400">
                <a:solidFill>
                  <a:schemeClr val="tx1"/>
                </a:solidFill>
                <a:latin typeface="Arial" panose="020B0604020202020204" pitchFamily="34" charset="0"/>
                <a:ea typeface="SimSun" panose="02010600030101010101" pitchFamily="2" charset="-122"/>
              </a:defRPr>
            </a:lvl1pPr>
            <a:lvl2pPr marL="742950" indent="-285750" eaLnBrk="0">
              <a:defRPr sz="2400">
                <a:solidFill>
                  <a:schemeClr val="tx1"/>
                </a:solidFill>
                <a:latin typeface="Arial" panose="020B0604020202020204" pitchFamily="34" charset="0"/>
                <a:ea typeface="SimSun" panose="02010600030101010101" pitchFamily="2" charset="-122"/>
              </a:defRPr>
            </a:lvl2pPr>
            <a:lvl3pPr marL="1143000" indent="-228600" eaLnBrk="0">
              <a:defRPr sz="2400">
                <a:solidFill>
                  <a:schemeClr val="tx1"/>
                </a:solidFill>
                <a:latin typeface="Arial" panose="020B0604020202020204" pitchFamily="34" charset="0"/>
                <a:ea typeface="SimSun" panose="02010600030101010101" pitchFamily="2" charset="-122"/>
              </a:defRPr>
            </a:lvl3pPr>
            <a:lvl4pPr marL="1600200" indent="-228600" eaLnBrk="0">
              <a:defRPr sz="2400">
                <a:solidFill>
                  <a:schemeClr val="tx1"/>
                </a:solidFill>
                <a:latin typeface="Arial" panose="020B0604020202020204" pitchFamily="34" charset="0"/>
                <a:ea typeface="SimSun" panose="02010600030101010101" pitchFamily="2" charset="-122"/>
              </a:defRPr>
            </a:lvl4pPr>
            <a:lvl5pPr marL="2057400" indent="-228600" eaLnBrk="0">
              <a:defRPr sz="2400">
                <a:solidFill>
                  <a:schemeClr val="tx1"/>
                </a:solidFill>
                <a:latin typeface="Arial" panose="020B0604020202020204" pitchFamily="34" charset="0"/>
                <a:ea typeface="SimSun" panose="02010600030101010101" pitchFamily="2" charset="-122"/>
              </a:defRPr>
            </a:lvl5pPr>
            <a:lvl6pPr marL="25146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Gill Sans MT" panose="020B0502020104020203"/>
                <a:ea typeface="SimSun" panose="02010600030101010101" pitchFamily="2" charset="-122"/>
                <a:cs typeface="Arial" panose="020B0604020202020204" pitchFamily="34" charset="0"/>
              </a:rPr>
              <a:t>Dixit S, et al. Management of patellofemoral pain syndrome. Am Fam Physician 2007; 75:194</a:t>
            </a:r>
            <a:endParaRPr kumimoji="0" lang="en-US" altLang="en-US" sz="1800" b="0" i="0" u="none" strike="noStrike" kern="1200" cap="none" spc="0" normalizeH="0" baseline="0" noProof="0" dirty="0">
              <a:ln>
                <a:noFill/>
              </a:ln>
              <a:solidFill>
                <a:srgbClr val="000000"/>
              </a:solidFill>
              <a:effectLst/>
              <a:uLnTx/>
              <a:uFillTx/>
              <a:latin typeface="Gill Sans MT" panose="020B0502020104020203"/>
              <a:ea typeface="SimSun" panose="02010600030101010101" pitchFamily="2" charset="-122"/>
              <a:cs typeface="+mn-cs"/>
            </a:endParaRPr>
          </a:p>
        </p:txBody>
      </p:sp>
      <p:sp>
        <p:nvSpPr>
          <p:cNvPr id="59396" name="TextBox 1"/>
          <p:cNvSpPr txBox="1">
            <a:spLocks noChangeArrowheads="1"/>
          </p:cNvSpPr>
          <p:nvPr/>
        </p:nvSpPr>
        <p:spPr bwMode="auto">
          <a:xfrm>
            <a:off x="471348" y="5672434"/>
            <a:ext cx="3231972" cy="117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94" tIns="31098" rIns="62194" bIns="31098">
            <a:spAutoFit/>
          </a:bodyPr>
          <a:lstStyle>
            <a:lvl1pPr eaLnBrk="0">
              <a:defRPr sz="2400">
                <a:solidFill>
                  <a:schemeClr val="tx1"/>
                </a:solidFill>
                <a:latin typeface="Arial" panose="020B0604020202020204" pitchFamily="34" charset="0"/>
                <a:ea typeface="SimSun" panose="02010600030101010101" pitchFamily="2" charset="-122"/>
              </a:defRPr>
            </a:lvl1pPr>
            <a:lvl2pPr marL="742950" indent="-285750" eaLnBrk="0">
              <a:defRPr sz="2400">
                <a:solidFill>
                  <a:schemeClr val="tx1"/>
                </a:solidFill>
                <a:latin typeface="Arial" panose="020B0604020202020204" pitchFamily="34" charset="0"/>
                <a:ea typeface="SimSun" panose="02010600030101010101" pitchFamily="2" charset="-122"/>
              </a:defRPr>
            </a:lvl2pPr>
            <a:lvl3pPr marL="1143000" indent="-228600" eaLnBrk="0">
              <a:defRPr sz="2400">
                <a:solidFill>
                  <a:schemeClr val="tx1"/>
                </a:solidFill>
                <a:latin typeface="Arial" panose="020B0604020202020204" pitchFamily="34" charset="0"/>
                <a:ea typeface="SimSun" panose="02010600030101010101" pitchFamily="2" charset="-122"/>
              </a:defRPr>
            </a:lvl3pPr>
            <a:lvl4pPr marL="1600200" indent="-228600" eaLnBrk="0">
              <a:defRPr sz="2400">
                <a:solidFill>
                  <a:schemeClr val="tx1"/>
                </a:solidFill>
                <a:latin typeface="Arial" panose="020B0604020202020204" pitchFamily="34" charset="0"/>
                <a:ea typeface="SimSun" panose="02010600030101010101" pitchFamily="2" charset="-122"/>
              </a:defRPr>
            </a:lvl4pPr>
            <a:lvl5pPr marL="2057400" indent="-228600" eaLnBrk="0">
              <a:defRPr sz="2400">
                <a:solidFill>
                  <a:schemeClr val="tx1"/>
                </a:solidFill>
                <a:latin typeface="Arial" panose="020B0604020202020204" pitchFamily="34" charset="0"/>
                <a:ea typeface="SimSun" panose="02010600030101010101" pitchFamily="2" charset="-122"/>
              </a:defRPr>
            </a:lvl5pPr>
            <a:lvl6pPr marL="25146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54025"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err="1">
                <a:ln>
                  <a:noFill/>
                </a:ln>
                <a:solidFill>
                  <a:srgbClr val="000000"/>
                </a:solidFill>
                <a:effectLst/>
                <a:uLnTx/>
                <a:uFillTx/>
                <a:latin typeface="Gill Sans MT" panose="020B0502020104020203"/>
                <a:ea typeface="SimSun" panose="02010600030101010101" pitchFamily="2" charset="-122"/>
                <a:cs typeface="Arial" panose="020B0604020202020204" pitchFamily="34" charset="0"/>
              </a:rPr>
              <a:t>Thomee</a:t>
            </a:r>
            <a:r>
              <a:rPr kumimoji="0" lang="en-US" altLang="en-US" sz="1800" b="0" i="0" u="none" strike="noStrike" kern="1200" cap="none" spc="0" normalizeH="0" baseline="0" noProof="0" dirty="0">
                <a:ln>
                  <a:noFill/>
                </a:ln>
                <a:solidFill>
                  <a:srgbClr val="000000"/>
                </a:solidFill>
                <a:effectLst/>
                <a:uLnTx/>
                <a:uFillTx/>
                <a:latin typeface="Gill Sans MT" panose="020B0502020104020203"/>
                <a:ea typeface="SimSun" panose="02010600030101010101" pitchFamily="2" charset="-122"/>
                <a:cs typeface="Arial" panose="020B0604020202020204" pitchFamily="34" charset="0"/>
              </a:rPr>
              <a:t> R, et al. Patellofemoral pain syndrome: a review of current issues. Sports Med 1999; 28:245</a:t>
            </a:r>
          </a:p>
        </p:txBody>
      </p:sp>
      <p:sp>
        <p:nvSpPr>
          <p:cNvPr id="13" name="TextBox 12"/>
          <p:cNvSpPr txBox="1"/>
          <p:nvPr/>
        </p:nvSpPr>
        <p:spPr>
          <a:xfrm>
            <a:off x="6794568" y="5657671"/>
            <a:ext cx="2349432"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Slide used with permission from Drs. Meg Pearson and Steve Bent</a:t>
            </a:r>
          </a:p>
        </p:txBody>
      </p:sp>
    </p:spTree>
    <p:extLst>
      <p:ext uri="{BB962C8B-B14F-4D97-AF65-F5344CB8AC3E}">
        <p14:creationId xmlns:p14="http://schemas.microsoft.com/office/powerpoint/2010/main" val="22583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US" dirty="0">
                <a:ea typeface="ＭＳ Ｐゴシック" charset="0"/>
                <a:cs typeface="ＭＳ Ｐゴシック" charset="0"/>
              </a:rPr>
              <a:t>PFPS: Physical exam</a:t>
            </a:r>
            <a:endParaRPr dirty="0">
              <a:ea typeface="ＭＳ Ｐゴシック" charset="0"/>
              <a:cs typeface="ＭＳ Ｐゴシック" charset="0"/>
            </a:endParaRPr>
          </a:p>
        </p:txBody>
      </p:sp>
      <p:sp>
        <p:nvSpPr>
          <p:cNvPr id="61441" name="Content Placeholder 1"/>
          <p:cNvSpPr>
            <a:spLocks noGrp="1"/>
          </p:cNvSpPr>
          <p:nvPr>
            <p:ph idx="1"/>
          </p:nvPr>
        </p:nvSpPr>
        <p:spPr/>
        <p:txBody>
          <a:bodyPr>
            <a:noAutofit/>
          </a:bodyPr>
          <a:lstStyle/>
          <a:p>
            <a:pPr marL="70209" indent="0">
              <a:spcBef>
                <a:spcPts val="221"/>
              </a:spcBef>
              <a:buClr>
                <a:srgbClr val="D6903D"/>
              </a:buClr>
              <a:buSzPct val="45000"/>
              <a:buNone/>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KEY: Diagnosis is based primarily on </a:t>
            </a:r>
            <a:r>
              <a:rPr lang="en-US" altLang="en-US" sz="2400" b="1" dirty="0">
                <a:solidFill>
                  <a:schemeClr val="tx1"/>
                </a:solidFill>
              </a:rPr>
              <a:t>history</a:t>
            </a:r>
          </a:p>
          <a:p>
            <a:pPr marL="70209" indent="0">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Mechanism of injury: Rarely an acute injury, more often overuse</a:t>
            </a:r>
            <a:endParaRPr lang="en-US" altLang="en-US" sz="2400" u="sng" dirty="0"/>
          </a:p>
          <a:p>
            <a:pPr marL="70209" indent="0">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Pain: Under or around patella, aching to sharp </a:t>
            </a:r>
            <a:endParaRPr lang="en-US" altLang="en-US" sz="2400" b="1" dirty="0">
              <a:solidFill>
                <a:schemeClr val="tx1"/>
              </a:solidFill>
            </a:endParaRPr>
          </a:p>
          <a:p>
            <a:pPr marL="70209" indent="0">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Mechanical symptoms: Popping sensation, “</a:t>
            </a:r>
            <a:r>
              <a:rPr lang="en-US" altLang="ja-JP" sz="2400" dirty="0"/>
              <a:t>giving way</a:t>
            </a:r>
            <a:r>
              <a:rPr lang="en-US" altLang="en-US" sz="2400" dirty="0"/>
              <a:t>”</a:t>
            </a:r>
            <a:endParaRPr lang="en-US" altLang="ja-JP" sz="2400" dirty="0"/>
          </a:p>
          <a:p>
            <a:pPr marL="70209" indent="0">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Exam </a:t>
            </a:r>
          </a:p>
          <a:p>
            <a:pPr marL="562751" lvl="1" indent="-219268">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Usually no effusion</a:t>
            </a:r>
          </a:p>
          <a:p>
            <a:pPr marL="562751" lvl="1" indent="-219268">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Patellar signs (facet tenderness and + grind test)</a:t>
            </a:r>
          </a:p>
          <a:p>
            <a:pPr marL="70209" indent="0">
              <a:spcBef>
                <a:spcPts val="221"/>
              </a:spcBef>
              <a:buClr>
                <a:srgbClr val="D6903D"/>
              </a:buClr>
              <a:buSzPct val="45000"/>
              <a:buFont typeface="Wingdings" panose="05000000000000000000" pitchFamily="2" charset="2"/>
              <a:buChar char=""/>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r>
              <a:rPr lang="en-US" altLang="en-US" sz="2400" dirty="0"/>
              <a:t>Exacerbating factors – run, squat, stairs, sitting (theater sign).</a:t>
            </a:r>
          </a:p>
          <a:p>
            <a:pPr marL="70209" indent="0">
              <a:buNone/>
              <a:tabLst>
                <a:tab pos="491462" algn="l"/>
                <a:tab pos="984003" algn="l"/>
                <a:tab pos="1476545" algn="l"/>
                <a:tab pos="1969087" algn="l"/>
                <a:tab pos="2461628" algn="l"/>
                <a:tab pos="2954170" algn="l"/>
                <a:tab pos="3446711" algn="l"/>
                <a:tab pos="3938172" algn="l"/>
                <a:tab pos="4430714" algn="l"/>
                <a:tab pos="4923255" algn="l"/>
                <a:tab pos="5415797" algn="l"/>
                <a:tab pos="5908339" algn="l"/>
              </a:tabLst>
            </a:pPr>
            <a:endParaRPr lang="en-US" altLang="en-US" sz="2400" dirty="0"/>
          </a:p>
        </p:txBody>
      </p:sp>
      <p:sp>
        <p:nvSpPr>
          <p:cNvPr id="10" name="TextBox 9"/>
          <p:cNvSpPr txBox="1"/>
          <p:nvPr/>
        </p:nvSpPr>
        <p:spPr>
          <a:xfrm>
            <a:off x="2682240" y="6363831"/>
            <a:ext cx="646176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Slide used with permission from Drs. Meg Pearson and Steve Bent</a:t>
            </a:r>
          </a:p>
        </p:txBody>
      </p:sp>
    </p:spTree>
    <p:extLst>
      <p:ext uri="{BB962C8B-B14F-4D97-AF65-F5344CB8AC3E}">
        <p14:creationId xmlns:p14="http://schemas.microsoft.com/office/powerpoint/2010/main" val="279696268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PFPS: initial plan</a:t>
            </a:r>
            <a:endParaRPr lang="en-US" dirty="0"/>
          </a:p>
        </p:txBody>
      </p:sp>
      <p:sp>
        <p:nvSpPr>
          <p:cNvPr id="3" name="Content Placeholder 2"/>
          <p:cNvSpPr>
            <a:spLocks noGrp="1"/>
          </p:cNvSpPr>
          <p:nvPr>
            <p:ph idx="1"/>
          </p:nvPr>
        </p:nvSpPr>
        <p:spPr>
          <a:xfrm>
            <a:off x="661375" y="1563751"/>
            <a:ext cx="8325548" cy="5105989"/>
          </a:xfrm>
        </p:spPr>
        <p:txBody>
          <a:bodyPr/>
          <a:lstStyle/>
          <a:p>
            <a:pPr lvl="0"/>
            <a:r>
              <a:rPr lang="en-US" sz="2400" dirty="0"/>
              <a:t>Avoid exacerbating activities – squatting, lunging, running; find exercises that don’t exacerbate knee pain – often elliptical, cycling or swimming is tolerable</a:t>
            </a:r>
          </a:p>
          <a:p>
            <a:pPr lvl="0"/>
            <a:r>
              <a:rPr lang="en-US" sz="2400" dirty="0"/>
              <a:t>Continue or change NSAID, consider APAP</a:t>
            </a:r>
          </a:p>
          <a:p>
            <a:pPr lvl="0"/>
            <a:r>
              <a:rPr lang="en-US" sz="2400" dirty="0"/>
              <a:t>PT referral for LE conditioning, quadriceps and hip/core strengthening</a:t>
            </a:r>
          </a:p>
          <a:p>
            <a:pPr lvl="0"/>
            <a:r>
              <a:rPr lang="en-US" sz="2400" dirty="0"/>
              <a:t>Weight-loss if indicated (10x force factor through PF joint)</a:t>
            </a:r>
          </a:p>
          <a:p>
            <a:pPr lvl="0"/>
            <a:r>
              <a:rPr lang="en-US" sz="2400" dirty="0"/>
              <a:t>X-rays only indicated initially if hx trauma or surgery, presence of effusion. Consider in patients older than 50 to assess for PF OA/ chondromalacia patellae</a:t>
            </a:r>
          </a:p>
          <a:p>
            <a:endParaRPr lang="en-US" sz="2400" dirty="0"/>
          </a:p>
        </p:txBody>
      </p:sp>
    </p:spTree>
    <p:extLst>
      <p:ext uri="{BB962C8B-B14F-4D97-AF65-F5344CB8AC3E}">
        <p14:creationId xmlns:p14="http://schemas.microsoft.com/office/powerpoint/2010/main" val="29342104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PFPS: if does not improve</a:t>
            </a:r>
            <a:endParaRPr lang="en-US" dirty="0"/>
          </a:p>
        </p:txBody>
      </p:sp>
      <p:sp>
        <p:nvSpPr>
          <p:cNvPr id="3" name="Content Placeholder 2"/>
          <p:cNvSpPr>
            <a:spLocks noGrp="1"/>
          </p:cNvSpPr>
          <p:nvPr>
            <p:ph idx="1"/>
          </p:nvPr>
        </p:nvSpPr>
        <p:spPr/>
        <p:txBody>
          <a:bodyPr/>
          <a:lstStyle/>
          <a:p>
            <a:pPr lvl="0"/>
            <a:r>
              <a:rPr lang="en-US" sz="2400" dirty="0"/>
              <a:t>Xray if not improving with above treatment</a:t>
            </a:r>
          </a:p>
          <a:p>
            <a:pPr lvl="0"/>
            <a:r>
              <a:rPr lang="en-US" sz="2400" dirty="0"/>
              <a:t>May consider orthotics, taping and/or bracing</a:t>
            </a:r>
          </a:p>
          <a:p>
            <a:pPr lvl="0"/>
            <a:r>
              <a:rPr lang="en-US" sz="2400" dirty="0"/>
              <a:t>Referral to Orthopedics if failed all conservative management (limited surgical options)</a:t>
            </a:r>
          </a:p>
          <a:p>
            <a:pPr lvl="0"/>
            <a:r>
              <a:rPr lang="en-US" sz="2400" dirty="0"/>
              <a:t>If not improving and xray unrevealing, consider MRI to r/o structural etiology.</a:t>
            </a:r>
          </a:p>
          <a:p>
            <a:pPr lvl="0"/>
            <a:r>
              <a:rPr lang="en-US" sz="2400" dirty="0"/>
              <a:t>There is little evidence to support intraarticular CSI for PFPS </a:t>
            </a:r>
          </a:p>
          <a:p>
            <a:endParaRPr lang="en-US" sz="2400" dirty="0"/>
          </a:p>
        </p:txBody>
      </p:sp>
    </p:spTree>
    <p:extLst>
      <p:ext uri="{BB962C8B-B14F-4D97-AF65-F5344CB8AC3E}">
        <p14:creationId xmlns:p14="http://schemas.microsoft.com/office/powerpoint/2010/main" val="9072424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#2: history</a:t>
            </a:r>
            <a:endParaRPr lang="en-US" dirty="0"/>
          </a:p>
        </p:txBody>
      </p:sp>
      <p:sp>
        <p:nvSpPr>
          <p:cNvPr id="3" name="Content Placeholder 2"/>
          <p:cNvSpPr>
            <a:spLocks noGrp="1"/>
          </p:cNvSpPr>
          <p:nvPr>
            <p:ph idx="1"/>
          </p:nvPr>
        </p:nvSpPr>
        <p:spPr/>
        <p:txBody>
          <a:bodyPr/>
          <a:lstStyle/>
          <a:p>
            <a:pPr lvl="0"/>
            <a:r>
              <a:rPr lang="en-US" u="sng" dirty="0"/>
              <a:t>Chief complaint</a:t>
            </a:r>
            <a:r>
              <a:rPr lang="en-US" dirty="0"/>
              <a:t>: 60 year-old slightly obese female with complaint of deep aching pain and stiffness in both knees.</a:t>
            </a:r>
          </a:p>
          <a:p>
            <a:pPr lvl="0"/>
            <a:r>
              <a:rPr lang="en-US" u="sng" dirty="0"/>
              <a:t>Onset</a:t>
            </a:r>
            <a:r>
              <a:rPr lang="en-US" dirty="0"/>
              <a:t>: 3-year history of progressively worsening pain in both knees.  Initially felt at work when lifting heavy materials, but more recently she has experienced pain in the absence of any physical activity or exertion.</a:t>
            </a:r>
          </a:p>
          <a:p>
            <a:pPr lvl="0"/>
            <a:r>
              <a:rPr lang="en-US" u="sng" dirty="0"/>
              <a:t>Location</a:t>
            </a:r>
            <a:r>
              <a:rPr lang="en-US" dirty="0"/>
              <a:t>: medial knee pain bilaterally</a:t>
            </a:r>
          </a:p>
          <a:p>
            <a:pPr lvl="0"/>
            <a:r>
              <a:rPr lang="en-US" u="sng" dirty="0"/>
              <a:t>Associated factors</a:t>
            </a:r>
            <a:r>
              <a:rPr lang="en-US" dirty="0"/>
              <a:t>: Intermittent swelling. Creaky, crackly sounds when knees move,not associated with increased pain.  Occasionally feels as though one of her knees will give out.  Denies knee catching or locking. Denies redness but sometimes experiences warmth or fullness in the knees.</a:t>
            </a:r>
          </a:p>
          <a:p>
            <a:pPr lvl="0"/>
            <a:r>
              <a:rPr lang="en-US" u="sng" dirty="0"/>
              <a:t>Exacerbating factors</a:t>
            </a:r>
            <a:r>
              <a:rPr lang="en-US" dirty="0"/>
              <a:t>:  Damp weather, kneeling, squatting, and stairs all worsen her pain.  Her knees are stiff for about 20 minutes upon awakening and for a few minutes once getting up from a chair after prolonged sitting. She has difficulty walking &gt; 30 minutes so no longer walks her dog.</a:t>
            </a:r>
          </a:p>
          <a:p>
            <a:endParaRPr lang="en-US" dirty="0"/>
          </a:p>
        </p:txBody>
      </p:sp>
    </p:spTree>
    <p:extLst>
      <p:ext uri="{BB962C8B-B14F-4D97-AF65-F5344CB8AC3E}">
        <p14:creationId xmlns:p14="http://schemas.microsoft.com/office/powerpoint/2010/main" val="31054220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#2: physical exam</a:t>
            </a:r>
            <a:endParaRPr lang="en-US" dirty="0"/>
          </a:p>
        </p:txBody>
      </p:sp>
      <p:sp>
        <p:nvSpPr>
          <p:cNvPr id="3" name="Content Placeholder 2"/>
          <p:cNvSpPr>
            <a:spLocks noGrp="1"/>
          </p:cNvSpPr>
          <p:nvPr>
            <p:ph idx="1"/>
          </p:nvPr>
        </p:nvSpPr>
        <p:spPr>
          <a:xfrm>
            <a:off x="255494" y="1563752"/>
            <a:ext cx="8731429" cy="5065648"/>
          </a:xfrm>
        </p:spPr>
        <p:txBody>
          <a:bodyPr/>
          <a:lstStyle/>
          <a:p>
            <a:pPr lvl="0"/>
            <a:r>
              <a:rPr lang="en-US" sz="2400" u="sng" dirty="0"/>
              <a:t>Observation</a:t>
            </a:r>
            <a:r>
              <a:rPr lang="en-US" sz="2400" dirty="0"/>
              <a:t>:  </a:t>
            </a:r>
            <a:r>
              <a:rPr lang="en-US" sz="2400" b="1" dirty="0"/>
              <a:t>genu varum (bow-legged); mild antalgic gait; quadriceps atrophy. </a:t>
            </a:r>
            <a:r>
              <a:rPr lang="en-US" sz="2400" dirty="0"/>
              <a:t>No skin changes.</a:t>
            </a:r>
          </a:p>
          <a:p>
            <a:pPr lvl="0"/>
            <a:r>
              <a:rPr lang="en-US" sz="2400" u="sng" dirty="0"/>
              <a:t>ROM</a:t>
            </a:r>
            <a:r>
              <a:rPr lang="en-US" sz="2400" dirty="0"/>
              <a:t>: </a:t>
            </a:r>
            <a:r>
              <a:rPr lang="en-US" sz="2400" b="1" dirty="0"/>
              <a:t>Passive ROM of both knees demonstrates palpable, painless crepitus</a:t>
            </a:r>
            <a:r>
              <a:rPr lang="en-US" sz="2400" dirty="0"/>
              <a:t>.  </a:t>
            </a:r>
            <a:r>
              <a:rPr lang="en-US" sz="2400" b="1" dirty="0"/>
              <a:t>She is unable to flex or extend her knees completely.  Maximum flexion is to about 120 degrees with pain.</a:t>
            </a:r>
          </a:p>
          <a:p>
            <a:pPr lvl="0"/>
            <a:r>
              <a:rPr lang="en-US" sz="2400" u="sng" dirty="0"/>
              <a:t>Palpation</a:t>
            </a:r>
            <a:r>
              <a:rPr lang="en-US" sz="2400" dirty="0"/>
              <a:t>: </a:t>
            </a:r>
            <a:r>
              <a:rPr lang="en-US" sz="2400" b="1" dirty="0"/>
              <a:t>Tenderness over medial joint lines and patellar facet bilaterally; right knee </a:t>
            </a:r>
            <a:r>
              <a:rPr lang="en-US" sz="2400" b="1" dirty="0" smtClean="0"/>
              <a:t>effusion</a:t>
            </a:r>
            <a:endParaRPr lang="en-US" sz="2400" dirty="0"/>
          </a:p>
          <a:p>
            <a:pPr lvl="0"/>
            <a:r>
              <a:rPr lang="en-US" sz="2400" u="sng" dirty="0" smtClean="0"/>
              <a:t>Stability </a:t>
            </a:r>
            <a:r>
              <a:rPr lang="en-US" sz="2400" u="sng" dirty="0"/>
              <a:t>Testing</a:t>
            </a:r>
            <a:r>
              <a:rPr lang="en-US" sz="2400" dirty="0"/>
              <a:t>: No laxity on anterior/posterior drawer, Lachman’s, or varus/valgus stress testing.</a:t>
            </a:r>
          </a:p>
          <a:p>
            <a:r>
              <a:rPr lang="en-US" sz="2400" u="sng" dirty="0"/>
              <a:t>Provocative Testing</a:t>
            </a:r>
            <a:r>
              <a:rPr lang="en-US" sz="2400" dirty="0"/>
              <a:t>: (-)McMurray’s test (painful but no pop/click). </a:t>
            </a:r>
            <a:r>
              <a:rPr lang="en-US" sz="2400" dirty="0" smtClean="0"/>
              <a:t>(-) Noble test. </a:t>
            </a:r>
            <a:endParaRPr lang="en-US" sz="2400" dirty="0"/>
          </a:p>
          <a:p>
            <a:endParaRPr lang="en-US" sz="2400" dirty="0"/>
          </a:p>
        </p:txBody>
      </p:sp>
    </p:spTree>
    <p:extLst>
      <p:ext uri="{BB962C8B-B14F-4D97-AF65-F5344CB8AC3E}">
        <p14:creationId xmlns:p14="http://schemas.microsoft.com/office/powerpoint/2010/main" val="64392976"/>
      </p:ext>
    </p:extLst>
  </p:cSld>
  <p:clrMapOvr>
    <a:masterClrMapping/>
  </p:clrMapOvr>
  <p:transition>
    <p:fade/>
  </p:transition>
</p:sld>
</file>

<file path=ppt/theme/theme1.xml><?xml version="1.0" encoding="utf-8"?>
<a:theme xmlns:a="http://schemas.openxmlformats.org/drawingml/2006/main" name="1_Parce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1412</TotalTime>
  <Words>3281</Words>
  <Application>Microsoft Office PowerPoint</Application>
  <PresentationFormat>On-screen Show (4:3)</PresentationFormat>
  <Paragraphs>285</Paragraphs>
  <Slides>34</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34</vt:i4>
      </vt:variant>
    </vt:vector>
  </HeadingPairs>
  <TitlesOfParts>
    <vt:vector size="44" baseType="lpstr">
      <vt:lpstr>ＭＳ Ｐゴシック</vt:lpstr>
      <vt:lpstr>SimSun</vt:lpstr>
      <vt:lpstr>Arial</vt:lpstr>
      <vt:lpstr>Calibri</vt:lpstr>
      <vt:lpstr>Gill Sans MT</vt:lpstr>
      <vt:lpstr>HGｺﾞｼｯｸE</vt:lpstr>
      <vt:lpstr>Times New Roman</vt:lpstr>
      <vt:lpstr>Wingdings</vt:lpstr>
      <vt:lpstr>1_Parcel</vt:lpstr>
      <vt:lpstr>Parcel</vt:lpstr>
      <vt:lpstr>Knee cases</vt:lpstr>
      <vt:lpstr>Case #1: history</vt:lpstr>
      <vt:lpstr>Case #1: physical exam</vt:lpstr>
      <vt:lpstr>Patellofemoral Pain Syndrome = Anterior Knee Pain = Runner’s Knee</vt:lpstr>
      <vt:lpstr>PFPS: Physical exam</vt:lpstr>
      <vt:lpstr>PFPS: initial plan</vt:lpstr>
      <vt:lpstr>PFPS: if does not improve</vt:lpstr>
      <vt:lpstr>Case #2: history</vt:lpstr>
      <vt:lpstr>Case #2: physical exam</vt:lpstr>
      <vt:lpstr>Knee osteoarthritis</vt:lpstr>
      <vt:lpstr>Knee oa: initial plan</vt:lpstr>
      <vt:lpstr>Case #2 further history</vt:lpstr>
      <vt:lpstr>Case #3: history</vt:lpstr>
      <vt:lpstr>Case #3: physical exam</vt:lpstr>
      <vt:lpstr>Meniscus tear</vt:lpstr>
      <vt:lpstr>Meniscus tear Physical Exam</vt:lpstr>
      <vt:lpstr>Meniscus tear: initial plan</vt:lpstr>
      <vt:lpstr>Case #3b</vt:lpstr>
      <vt:lpstr>Case #4: history</vt:lpstr>
      <vt:lpstr>Case #4: physical exam</vt:lpstr>
      <vt:lpstr>MCL tear</vt:lpstr>
      <vt:lpstr>MCL tear: Severity graded by degree of laxity with valgus stress at 30 degrees</vt:lpstr>
      <vt:lpstr>Mcl sprain, grade 2: initial plan</vt:lpstr>
      <vt:lpstr>Case #5: history</vt:lpstr>
      <vt:lpstr>Case #5: physical exam</vt:lpstr>
      <vt:lpstr>Anterior Cruciate Ligament (ACL) tear</vt:lpstr>
      <vt:lpstr>ACL teaR</vt:lpstr>
      <vt:lpstr>Acl tear: initial plan</vt:lpstr>
      <vt:lpstr>Case #6: history</vt:lpstr>
      <vt:lpstr>Case #6: physical exam</vt:lpstr>
      <vt:lpstr>IT Band Friction Syndrome</vt:lpstr>
      <vt:lpstr>ITB syndrome: initial plan</vt:lpstr>
      <vt:lpstr>ITB syndrome: follow-up plan</vt:lpstr>
      <vt:lpstr>Itb syndrome: failure to improve</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diagnosis-driven phy</dc:title>
  <dc:creator>Senter, Carlin</dc:creator>
  <cp:lastModifiedBy>Rosemarie Houton</cp:lastModifiedBy>
  <cp:revision>214</cp:revision>
  <cp:lastPrinted>2017-12-04T23:20:22Z</cp:lastPrinted>
  <dcterms:created xsi:type="dcterms:W3CDTF">2017-10-23T20:49:19Z</dcterms:created>
  <dcterms:modified xsi:type="dcterms:W3CDTF">2020-03-05T16:33:15Z</dcterms:modified>
</cp:coreProperties>
</file>